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7" r:id="rId3"/>
    <p:sldId id="258" r:id="rId4"/>
    <p:sldId id="259" r:id="rId5"/>
    <p:sldId id="276" r:id="rId6"/>
    <p:sldId id="260" r:id="rId7"/>
    <p:sldId id="268" r:id="rId8"/>
    <p:sldId id="261" r:id="rId9"/>
    <p:sldId id="262" r:id="rId10"/>
    <p:sldId id="263" r:id="rId11"/>
    <p:sldId id="264" r:id="rId12"/>
    <p:sldId id="265" r:id="rId13"/>
    <p:sldId id="266" r:id="rId14"/>
    <p:sldId id="267" r:id="rId15"/>
    <p:sldId id="271" r:id="rId16"/>
    <p:sldId id="272" r:id="rId17"/>
    <p:sldId id="273" r:id="rId18"/>
    <p:sldId id="274" r:id="rId19"/>
    <p:sldId id="275" r:id="rId20"/>
    <p:sldId id="285" r:id="rId21"/>
    <p:sldId id="286" r:id="rId22"/>
    <p:sldId id="287" r:id="rId23"/>
    <p:sldId id="294" r:id="rId24"/>
    <p:sldId id="288" r:id="rId25"/>
    <p:sldId id="290" r:id="rId26"/>
    <p:sldId id="292" r:id="rId27"/>
    <p:sldId id="293"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Fife" initials="JF" lastIdx="2" clrIdx="0">
    <p:extLst>
      <p:ext uri="{19B8F6BF-5375-455C-9EA6-DF929625EA0E}">
        <p15:presenceInfo xmlns:p15="http://schemas.microsoft.com/office/powerpoint/2012/main" userId="S::jfife@uga.edu::9557f1ce-358d-4361-9e17-2794c60181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3" autoAdjust="0"/>
    <p:restoredTop sz="94699"/>
  </p:normalViewPr>
  <p:slideViewPr>
    <p:cSldViewPr snapToGrid="0">
      <p:cViewPr varScale="1">
        <p:scale>
          <a:sx n="103" d="100"/>
          <a:sy n="103"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72EAC8-4BA1-446C-9F2F-E2E3DC1EED4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394FC4-E92A-4ECB-A2A5-319918523BCD}">
      <dgm:prSet/>
      <dgm:spPr/>
      <dgm:t>
        <a:bodyPr/>
        <a:lstStyle/>
        <a:p>
          <a:pPr>
            <a:defRPr b="1"/>
          </a:pPr>
          <a:r>
            <a:rPr lang="en-US"/>
            <a:t>One of the most important aspects of poultry production:</a:t>
          </a:r>
        </a:p>
      </dgm:t>
    </dgm:pt>
    <dgm:pt modelId="{80C2C973-4B10-48A6-9C7A-AA9527076014}" type="parTrans" cxnId="{FCC716BC-6C1D-4390-BAD1-0A72F5540A5F}">
      <dgm:prSet/>
      <dgm:spPr/>
      <dgm:t>
        <a:bodyPr/>
        <a:lstStyle/>
        <a:p>
          <a:endParaRPr lang="en-US"/>
        </a:p>
      </dgm:t>
    </dgm:pt>
    <dgm:pt modelId="{08213915-21F3-489F-AFAA-3B33F035107E}" type="sibTrans" cxnId="{FCC716BC-6C1D-4390-BAD1-0A72F5540A5F}">
      <dgm:prSet/>
      <dgm:spPr/>
      <dgm:t>
        <a:bodyPr/>
        <a:lstStyle/>
        <a:p>
          <a:endParaRPr lang="en-US"/>
        </a:p>
      </dgm:t>
    </dgm:pt>
    <dgm:pt modelId="{3F2D10D0-61DB-4DF3-AFCF-0F6669D3632F}">
      <dgm:prSet/>
      <dgm:spPr/>
      <dgm:t>
        <a:bodyPr/>
        <a:lstStyle/>
        <a:p>
          <a:endParaRPr lang="en-US" dirty="0"/>
        </a:p>
        <a:p>
          <a:r>
            <a:rPr lang="en-US" dirty="0"/>
            <a:t>Comprises </a:t>
          </a:r>
          <a:r>
            <a:rPr lang="en-US" b="1" dirty="0"/>
            <a:t>60-70% of production costs</a:t>
          </a:r>
          <a:endParaRPr lang="en-US" dirty="0">
            <a:highlight>
              <a:srgbClr val="FFFF00"/>
            </a:highlight>
          </a:endParaRPr>
        </a:p>
        <a:p>
          <a:endParaRPr lang="en-US" dirty="0"/>
        </a:p>
      </dgm:t>
    </dgm:pt>
    <dgm:pt modelId="{2EF6652C-E057-49D5-8A4C-C51490828A03}" type="parTrans" cxnId="{2E81A169-6427-4332-B6DF-4DDE4567BAE8}">
      <dgm:prSet/>
      <dgm:spPr/>
      <dgm:t>
        <a:bodyPr/>
        <a:lstStyle/>
        <a:p>
          <a:endParaRPr lang="en-US"/>
        </a:p>
      </dgm:t>
    </dgm:pt>
    <dgm:pt modelId="{D9BF0AF3-E5B5-4AE9-A45D-08CBB01FD865}" type="sibTrans" cxnId="{2E81A169-6427-4332-B6DF-4DDE4567BAE8}">
      <dgm:prSet/>
      <dgm:spPr/>
      <dgm:t>
        <a:bodyPr/>
        <a:lstStyle/>
        <a:p>
          <a:endParaRPr lang="en-US"/>
        </a:p>
      </dgm:t>
    </dgm:pt>
    <dgm:pt modelId="{C8722CE6-2E46-4D68-AD62-DD8025E20E3A}">
      <dgm:prSet/>
      <dgm:spPr/>
      <dgm:t>
        <a:bodyPr/>
        <a:lstStyle/>
        <a:p>
          <a:r>
            <a:rPr lang="en-US"/>
            <a:t>Modern poultry industry production growth is a result of improvements in nutrition, genetics, and environment!</a:t>
          </a:r>
        </a:p>
      </dgm:t>
    </dgm:pt>
    <dgm:pt modelId="{B23B617D-C8C6-4355-AFD7-F8B9715A1562}" type="parTrans" cxnId="{5601DC6A-9608-42E0-9C31-046F5E17A31C}">
      <dgm:prSet/>
      <dgm:spPr/>
      <dgm:t>
        <a:bodyPr/>
        <a:lstStyle/>
        <a:p>
          <a:endParaRPr lang="en-US"/>
        </a:p>
      </dgm:t>
    </dgm:pt>
    <dgm:pt modelId="{4A5A30C6-7DD1-4B82-B4BF-9A81736D832F}" type="sibTrans" cxnId="{5601DC6A-9608-42E0-9C31-046F5E17A31C}">
      <dgm:prSet/>
      <dgm:spPr/>
      <dgm:t>
        <a:bodyPr/>
        <a:lstStyle/>
        <a:p>
          <a:endParaRPr lang="en-US"/>
        </a:p>
      </dgm:t>
    </dgm:pt>
    <dgm:pt modelId="{EAD3D3D5-CE1D-410E-BE48-12ED70EBCD03}">
      <dgm:prSet/>
      <dgm:spPr/>
      <dgm:t>
        <a:bodyPr/>
        <a:lstStyle/>
        <a:p>
          <a:pPr>
            <a:defRPr b="1"/>
          </a:pPr>
          <a:r>
            <a:rPr lang="en-US"/>
            <a:t>Commercial Poultry:</a:t>
          </a:r>
        </a:p>
      </dgm:t>
    </dgm:pt>
    <dgm:pt modelId="{39BB3AB0-4D1E-4BCC-AFB7-34CDF5AA6071}" type="parTrans" cxnId="{B6B26D83-9DED-4342-BFB4-1AB715AAF650}">
      <dgm:prSet/>
      <dgm:spPr/>
      <dgm:t>
        <a:bodyPr/>
        <a:lstStyle/>
        <a:p>
          <a:endParaRPr lang="en-US"/>
        </a:p>
      </dgm:t>
    </dgm:pt>
    <dgm:pt modelId="{CC2FF628-82AB-4066-908D-C8760485FA8C}" type="sibTrans" cxnId="{B6B26D83-9DED-4342-BFB4-1AB715AAF650}">
      <dgm:prSet/>
      <dgm:spPr/>
      <dgm:t>
        <a:bodyPr/>
        <a:lstStyle/>
        <a:p>
          <a:endParaRPr lang="en-US"/>
        </a:p>
      </dgm:t>
    </dgm:pt>
    <dgm:pt modelId="{53809DB8-20ED-4124-81A3-BEED1DCCB68B}">
      <dgm:prSet/>
      <dgm:spPr/>
      <dgm:t>
        <a:bodyPr/>
        <a:lstStyle/>
        <a:p>
          <a:endParaRPr lang="en-US" dirty="0"/>
        </a:p>
        <a:p>
          <a:r>
            <a:rPr lang="en-US" dirty="0"/>
            <a:t>Birds need to </a:t>
          </a:r>
          <a:r>
            <a:rPr lang="en-US" b="1" dirty="0"/>
            <a:t>grow rapidly</a:t>
          </a:r>
          <a:r>
            <a:rPr lang="en-US" dirty="0"/>
            <a:t> &amp; </a:t>
          </a:r>
          <a:r>
            <a:rPr lang="en-US" b="1" dirty="0"/>
            <a:t>mature earlier</a:t>
          </a:r>
          <a:endParaRPr lang="en-US" dirty="0"/>
        </a:p>
      </dgm:t>
    </dgm:pt>
    <dgm:pt modelId="{17086D86-B019-48B0-8EB0-3799653C259C}" type="parTrans" cxnId="{396A3C23-BF7E-4548-AAC5-C8B7938CB075}">
      <dgm:prSet/>
      <dgm:spPr/>
      <dgm:t>
        <a:bodyPr/>
        <a:lstStyle/>
        <a:p>
          <a:endParaRPr lang="en-US"/>
        </a:p>
      </dgm:t>
    </dgm:pt>
    <dgm:pt modelId="{A4DD3236-CD54-453D-8C15-FEEF0F6646E6}" type="sibTrans" cxnId="{396A3C23-BF7E-4548-AAC5-C8B7938CB075}">
      <dgm:prSet/>
      <dgm:spPr/>
      <dgm:t>
        <a:bodyPr/>
        <a:lstStyle/>
        <a:p>
          <a:endParaRPr lang="en-US"/>
        </a:p>
      </dgm:t>
    </dgm:pt>
    <dgm:pt modelId="{CF80C15E-878D-4F08-83C5-4097A016EB13}" type="pres">
      <dgm:prSet presAssocID="{2372EAC8-4BA1-446C-9F2F-E2E3DC1EED41}" presName="root" presStyleCnt="0">
        <dgm:presLayoutVars>
          <dgm:dir/>
          <dgm:resizeHandles val="exact"/>
        </dgm:presLayoutVars>
      </dgm:prSet>
      <dgm:spPr/>
    </dgm:pt>
    <dgm:pt modelId="{0DC70CF2-E4D7-4294-876D-6EE716B535BE}" type="pres">
      <dgm:prSet presAssocID="{AF394FC4-E92A-4ECB-A2A5-319918523BCD}" presName="compNode" presStyleCnt="0"/>
      <dgm:spPr/>
    </dgm:pt>
    <dgm:pt modelId="{D6D32413-A885-474E-916A-BA64D5280430}" type="pres">
      <dgm:prSet presAssocID="{AF394FC4-E92A-4ECB-A2A5-319918523BC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rm scene"/>
        </a:ext>
      </dgm:extLst>
    </dgm:pt>
    <dgm:pt modelId="{833D5661-8B3D-44CE-B476-FB53D692D500}" type="pres">
      <dgm:prSet presAssocID="{AF394FC4-E92A-4ECB-A2A5-319918523BCD}" presName="iconSpace" presStyleCnt="0"/>
      <dgm:spPr/>
    </dgm:pt>
    <dgm:pt modelId="{F206174C-D50B-4504-96BB-1BF525255576}" type="pres">
      <dgm:prSet presAssocID="{AF394FC4-E92A-4ECB-A2A5-319918523BCD}" presName="parTx" presStyleLbl="revTx" presStyleIdx="0" presStyleCnt="4">
        <dgm:presLayoutVars>
          <dgm:chMax val="0"/>
          <dgm:chPref val="0"/>
        </dgm:presLayoutVars>
      </dgm:prSet>
      <dgm:spPr/>
    </dgm:pt>
    <dgm:pt modelId="{1EFCE670-A86B-4962-A709-A1A411CC56E4}" type="pres">
      <dgm:prSet presAssocID="{AF394FC4-E92A-4ECB-A2A5-319918523BCD}" presName="txSpace" presStyleCnt="0"/>
      <dgm:spPr/>
    </dgm:pt>
    <dgm:pt modelId="{71F7BB7F-F383-43B8-A095-6A3F64E6F20F}" type="pres">
      <dgm:prSet presAssocID="{AF394FC4-E92A-4ECB-A2A5-319918523BCD}" presName="desTx" presStyleLbl="revTx" presStyleIdx="1" presStyleCnt="4">
        <dgm:presLayoutVars/>
      </dgm:prSet>
      <dgm:spPr/>
    </dgm:pt>
    <dgm:pt modelId="{95563D53-BB78-4DD2-988B-E21B4DF74093}" type="pres">
      <dgm:prSet presAssocID="{08213915-21F3-489F-AFAA-3B33F035107E}" presName="sibTrans" presStyleCnt="0"/>
      <dgm:spPr/>
    </dgm:pt>
    <dgm:pt modelId="{C37899A0-65F1-4738-BBB9-54B36FD1C65C}" type="pres">
      <dgm:prSet presAssocID="{EAD3D3D5-CE1D-410E-BE48-12ED70EBCD03}" presName="compNode" presStyleCnt="0"/>
      <dgm:spPr/>
    </dgm:pt>
    <dgm:pt modelId="{8F92349E-7D4F-4C0E-9F01-CC9D11FA9F09}" type="pres">
      <dgm:prSet presAssocID="{EAD3D3D5-CE1D-410E-BE48-12ED70EBCD0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oster"/>
        </a:ext>
      </dgm:extLst>
    </dgm:pt>
    <dgm:pt modelId="{40D08F1F-4952-4751-B6C0-56FFEB810B54}" type="pres">
      <dgm:prSet presAssocID="{EAD3D3D5-CE1D-410E-BE48-12ED70EBCD03}" presName="iconSpace" presStyleCnt="0"/>
      <dgm:spPr/>
    </dgm:pt>
    <dgm:pt modelId="{4E71258C-E9AA-4893-A8CC-F1A7644C5C3E}" type="pres">
      <dgm:prSet presAssocID="{EAD3D3D5-CE1D-410E-BE48-12ED70EBCD03}" presName="parTx" presStyleLbl="revTx" presStyleIdx="2" presStyleCnt="4">
        <dgm:presLayoutVars>
          <dgm:chMax val="0"/>
          <dgm:chPref val="0"/>
        </dgm:presLayoutVars>
      </dgm:prSet>
      <dgm:spPr/>
    </dgm:pt>
    <dgm:pt modelId="{B2DD0367-87A3-4E9E-9794-891DE64BFDF9}" type="pres">
      <dgm:prSet presAssocID="{EAD3D3D5-CE1D-410E-BE48-12ED70EBCD03}" presName="txSpace" presStyleCnt="0"/>
      <dgm:spPr/>
    </dgm:pt>
    <dgm:pt modelId="{5CEAA07B-D6C1-47BC-80C7-C12D1DC88555}" type="pres">
      <dgm:prSet presAssocID="{EAD3D3D5-CE1D-410E-BE48-12ED70EBCD03}" presName="desTx" presStyleLbl="revTx" presStyleIdx="3" presStyleCnt="4">
        <dgm:presLayoutVars/>
      </dgm:prSet>
      <dgm:spPr/>
    </dgm:pt>
  </dgm:ptLst>
  <dgm:cxnLst>
    <dgm:cxn modelId="{396A3C23-BF7E-4548-AAC5-C8B7938CB075}" srcId="{EAD3D3D5-CE1D-410E-BE48-12ED70EBCD03}" destId="{53809DB8-20ED-4124-81A3-BEED1DCCB68B}" srcOrd="0" destOrd="0" parTransId="{17086D86-B019-48B0-8EB0-3799653C259C}" sibTransId="{A4DD3236-CD54-453D-8C15-FEEF0F6646E6}"/>
    <dgm:cxn modelId="{DAF0E033-D905-4385-897A-CA52CD74FECB}" type="presOf" srcId="{EAD3D3D5-CE1D-410E-BE48-12ED70EBCD03}" destId="{4E71258C-E9AA-4893-A8CC-F1A7644C5C3E}" srcOrd="0" destOrd="0" presId="urn:microsoft.com/office/officeart/2018/5/layout/CenteredIconLabelDescriptionList"/>
    <dgm:cxn modelId="{85168549-2443-49CB-9851-144FBCA2F1D8}" type="presOf" srcId="{53809DB8-20ED-4124-81A3-BEED1DCCB68B}" destId="{5CEAA07B-D6C1-47BC-80C7-C12D1DC88555}" srcOrd="0" destOrd="0" presId="urn:microsoft.com/office/officeart/2018/5/layout/CenteredIconLabelDescriptionList"/>
    <dgm:cxn modelId="{15C56B5F-6BB3-4056-A6E1-552F616215A3}" type="presOf" srcId="{3F2D10D0-61DB-4DF3-AFCF-0F6669D3632F}" destId="{71F7BB7F-F383-43B8-A095-6A3F64E6F20F}" srcOrd="0" destOrd="0" presId="urn:microsoft.com/office/officeart/2018/5/layout/CenteredIconLabelDescriptionList"/>
    <dgm:cxn modelId="{2E81A169-6427-4332-B6DF-4DDE4567BAE8}" srcId="{AF394FC4-E92A-4ECB-A2A5-319918523BCD}" destId="{3F2D10D0-61DB-4DF3-AFCF-0F6669D3632F}" srcOrd="0" destOrd="0" parTransId="{2EF6652C-E057-49D5-8A4C-C51490828A03}" sibTransId="{D9BF0AF3-E5B5-4AE9-A45D-08CBB01FD865}"/>
    <dgm:cxn modelId="{5601DC6A-9608-42E0-9C31-046F5E17A31C}" srcId="{AF394FC4-E92A-4ECB-A2A5-319918523BCD}" destId="{C8722CE6-2E46-4D68-AD62-DD8025E20E3A}" srcOrd="1" destOrd="0" parTransId="{B23B617D-C8C6-4355-AFD7-F8B9715A1562}" sibTransId="{4A5A30C6-7DD1-4B82-B4BF-9A81736D832F}"/>
    <dgm:cxn modelId="{B6B26D83-9DED-4342-BFB4-1AB715AAF650}" srcId="{2372EAC8-4BA1-446C-9F2F-E2E3DC1EED41}" destId="{EAD3D3D5-CE1D-410E-BE48-12ED70EBCD03}" srcOrd="1" destOrd="0" parTransId="{39BB3AB0-4D1E-4BCC-AFB7-34CDF5AA6071}" sibTransId="{CC2FF628-82AB-4066-908D-C8760485FA8C}"/>
    <dgm:cxn modelId="{52CACFB4-9582-4315-9A6B-16B531544DCE}" type="presOf" srcId="{AF394FC4-E92A-4ECB-A2A5-319918523BCD}" destId="{F206174C-D50B-4504-96BB-1BF525255576}" srcOrd="0" destOrd="0" presId="urn:microsoft.com/office/officeart/2018/5/layout/CenteredIconLabelDescriptionList"/>
    <dgm:cxn modelId="{FCC716BC-6C1D-4390-BAD1-0A72F5540A5F}" srcId="{2372EAC8-4BA1-446C-9F2F-E2E3DC1EED41}" destId="{AF394FC4-E92A-4ECB-A2A5-319918523BCD}" srcOrd="0" destOrd="0" parTransId="{80C2C973-4B10-48A6-9C7A-AA9527076014}" sibTransId="{08213915-21F3-489F-AFAA-3B33F035107E}"/>
    <dgm:cxn modelId="{24605BD9-4B03-4945-BF2B-F98970DC5265}" type="presOf" srcId="{C8722CE6-2E46-4D68-AD62-DD8025E20E3A}" destId="{71F7BB7F-F383-43B8-A095-6A3F64E6F20F}" srcOrd="0" destOrd="1" presId="urn:microsoft.com/office/officeart/2018/5/layout/CenteredIconLabelDescriptionList"/>
    <dgm:cxn modelId="{78D6C8DB-CCDE-49A8-94CF-24E41F994C7B}" type="presOf" srcId="{2372EAC8-4BA1-446C-9F2F-E2E3DC1EED41}" destId="{CF80C15E-878D-4F08-83C5-4097A016EB13}" srcOrd="0" destOrd="0" presId="urn:microsoft.com/office/officeart/2018/5/layout/CenteredIconLabelDescriptionList"/>
    <dgm:cxn modelId="{3BF9D7C4-B731-4CFC-BB9D-CBC376A7A999}" type="presParOf" srcId="{CF80C15E-878D-4F08-83C5-4097A016EB13}" destId="{0DC70CF2-E4D7-4294-876D-6EE716B535BE}" srcOrd="0" destOrd="0" presId="urn:microsoft.com/office/officeart/2018/5/layout/CenteredIconLabelDescriptionList"/>
    <dgm:cxn modelId="{599A878A-BD7B-423F-9A7E-5E5347BDF251}" type="presParOf" srcId="{0DC70CF2-E4D7-4294-876D-6EE716B535BE}" destId="{D6D32413-A885-474E-916A-BA64D5280430}" srcOrd="0" destOrd="0" presId="urn:microsoft.com/office/officeart/2018/5/layout/CenteredIconLabelDescriptionList"/>
    <dgm:cxn modelId="{E5D7CEEA-6128-4BFF-97D4-7317B996FC7D}" type="presParOf" srcId="{0DC70CF2-E4D7-4294-876D-6EE716B535BE}" destId="{833D5661-8B3D-44CE-B476-FB53D692D500}" srcOrd="1" destOrd="0" presId="urn:microsoft.com/office/officeart/2018/5/layout/CenteredIconLabelDescriptionList"/>
    <dgm:cxn modelId="{3105C46C-F3D3-4524-996E-13CEB235FA58}" type="presParOf" srcId="{0DC70CF2-E4D7-4294-876D-6EE716B535BE}" destId="{F206174C-D50B-4504-96BB-1BF525255576}" srcOrd="2" destOrd="0" presId="urn:microsoft.com/office/officeart/2018/5/layout/CenteredIconLabelDescriptionList"/>
    <dgm:cxn modelId="{F6D90AA7-B0CA-4257-A3B6-BE5C47B56047}" type="presParOf" srcId="{0DC70CF2-E4D7-4294-876D-6EE716B535BE}" destId="{1EFCE670-A86B-4962-A709-A1A411CC56E4}" srcOrd="3" destOrd="0" presId="urn:microsoft.com/office/officeart/2018/5/layout/CenteredIconLabelDescriptionList"/>
    <dgm:cxn modelId="{393A8062-3478-4F2E-B566-2D8AE7899CF9}" type="presParOf" srcId="{0DC70CF2-E4D7-4294-876D-6EE716B535BE}" destId="{71F7BB7F-F383-43B8-A095-6A3F64E6F20F}" srcOrd="4" destOrd="0" presId="urn:microsoft.com/office/officeart/2018/5/layout/CenteredIconLabelDescriptionList"/>
    <dgm:cxn modelId="{7E55CA8C-2E00-4643-834B-DF5D0A455C6A}" type="presParOf" srcId="{CF80C15E-878D-4F08-83C5-4097A016EB13}" destId="{95563D53-BB78-4DD2-988B-E21B4DF74093}" srcOrd="1" destOrd="0" presId="urn:microsoft.com/office/officeart/2018/5/layout/CenteredIconLabelDescriptionList"/>
    <dgm:cxn modelId="{F4D0A69B-99C5-438D-8705-14AECB709DD0}" type="presParOf" srcId="{CF80C15E-878D-4F08-83C5-4097A016EB13}" destId="{C37899A0-65F1-4738-BBB9-54B36FD1C65C}" srcOrd="2" destOrd="0" presId="urn:microsoft.com/office/officeart/2018/5/layout/CenteredIconLabelDescriptionList"/>
    <dgm:cxn modelId="{D3953DCA-E34F-4EFC-BC33-E58123EFB2FF}" type="presParOf" srcId="{C37899A0-65F1-4738-BBB9-54B36FD1C65C}" destId="{8F92349E-7D4F-4C0E-9F01-CC9D11FA9F09}" srcOrd="0" destOrd="0" presId="urn:microsoft.com/office/officeart/2018/5/layout/CenteredIconLabelDescriptionList"/>
    <dgm:cxn modelId="{F0A549CA-9935-44A5-86DB-7CD00E3CE4C7}" type="presParOf" srcId="{C37899A0-65F1-4738-BBB9-54B36FD1C65C}" destId="{40D08F1F-4952-4751-B6C0-56FFEB810B54}" srcOrd="1" destOrd="0" presId="urn:microsoft.com/office/officeart/2018/5/layout/CenteredIconLabelDescriptionList"/>
    <dgm:cxn modelId="{4B4E5BE3-E115-4A30-9C24-3822FCDC3E33}" type="presParOf" srcId="{C37899A0-65F1-4738-BBB9-54B36FD1C65C}" destId="{4E71258C-E9AA-4893-A8CC-F1A7644C5C3E}" srcOrd="2" destOrd="0" presId="urn:microsoft.com/office/officeart/2018/5/layout/CenteredIconLabelDescriptionList"/>
    <dgm:cxn modelId="{60206FB6-616F-4369-B891-8AC86123F4B7}" type="presParOf" srcId="{C37899A0-65F1-4738-BBB9-54B36FD1C65C}" destId="{B2DD0367-87A3-4E9E-9794-891DE64BFDF9}" srcOrd="3" destOrd="0" presId="urn:microsoft.com/office/officeart/2018/5/layout/CenteredIconLabelDescriptionList"/>
    <dgm:cxn modelId="{C8347CE6-0735-490B-A0D3-307C653F1131}" type="presParOf" srcId="{C37899A0-65F1-4738-BBB9-54B36FD1C65C}" destId="{5CEAA07B-D6C1-47BC-80C7-C12D1DC88555}"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4506A2-6CD0-4892-9DFF-B8FB07A4642C}"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100019B3-AC9A-4AF5-A364-FBDE88F598D1}">
      <dgm:prSet/>
      <dgm:spPr/>
      <dgm:t>
        <a:bodyPr/>
        <a:lstStyle/>
        <a:p>
          <a:r>
            <a:rPr lang="en-US"/>
            <a:t>Ingredient A contains 1.5% lysine with a digestibility of 90%.</a:t>
          </a:r>
        </a:p>
      </dgm:t>
    </dgm:pt>
    <dgm:pt modelId="{1671748F-3669-4867-982A-76E19720254E}" type="parTrans" cxnId="{B897C14E-A0D7-4FC2-8F47-BFB5B04B7B6B}">
      <dgm:prSet/>
      <dgm:spPr/>
      <dgm:t>
        <a:bodyPr/>
        <a:lstStyle/>
        <a:p>
          <a:endParaRPr lang="en-US"/>
        </a:p>
      </dgm:t>
    </dgm:pt>
    <dgm:pt modelId="{0311174F-FE21-44D7-8A42-67162392AF04}" type="sibTrans" cxnId="{B897C14E-A0D7-4FC2-8F47-BFB5B04B7B6B}">
      <dgm:prSet/>
      <dgm:spPr/>
      <dgm:t>
        <a:bodyPr/>
        <a:lstStyle/>
        <a:p>
          <a:endParaRPr lang="en-US"/>
        </a:p>
      </dgm:t>
    </dgm:pt>
    <dgm:pt modelId="{D175CC73-7FE0-4950-BAA6-FE3FF696947C}">
      <dgm:prSet/>
      <dgm:spPr/>
      <dgm:t>
        <a:bodyPr/>
        <a:lstStyle/>
        <a:p>
          <a:r>
            <a:rPr lang="en-US"/>
            <a:t>Ingredient B contains 2.0% lysine with a digestibility of 50%.</a:t>
          </a:r>
        </a:p>
      </dgm:t>
    </dgm:pt>
    <dgm:pt modelId="{C50DD1E7-7CC2-4E04-BBDF-02BCAC991023}" type="parTrans" cxnId="{6E4F4203-37EA-427E-9222-C883FC0B3FFD}">
      <dgm:prSet/>
      <dgm:spPr/>
      <dgm:t>
        <a:bodyPr/>
        <a:lstStyle/>
        <a:p>
          <a:endParaRPr lang="en-US"/>
        </a:p>
      </dgm:t>
    </dgm:pt>
    <dgm:pt modelId="{1FED7508-9CE1-4E28-91DA-F37EAB766D57}" type="sibTrans" cxnId="{6E4F4203-37EA-427E-9222-C883FC0B3FFD}">
      <dgm:prSet/>
      <dgm:spPr/>
      <dgm:t>
        <a:bodyPr/>
        <a:lstStyle/>
        <a:p>
          <a:endParaRPr lang="en-US"/>
        </a:p>
      </dgm:t>
    </dgm:pt>
    <dgm:pt modelId="{B0573DDF-B127-4B9B-8379-2286763143B2}">
      <dgm:prSet/>
      <dgm:spPr/>
      <dgm:t>
        <a:bodyPr/>
        <a:lstStyle/>
        <a:p>
          <a:pPr algn="ctr"/>
          <a:r>
            <a:rPr lang="en-US" b="1" dirty="0"/>
            <a:t>Which ingredient is contributing more to the dietary lysine? </a:t>
          </a:r>
          <a:endParaRPr lang="en-US" dirty="0"/>
        </a:p>
      </dgm:t>
    </dgm:pt>
    <dgm:pt modelId="{F07A9CA3-A222-4C71-ACD0-0A86142FAFB6}" type="parTrans" cxnId="{745304B6-0ACB-4495-B2AF-2ECCC02BB6E4}">
      <dgm:prSet/>
      <dgm:spPr/>
      <dgm:t>
        <a:bodyPr/>
        <a:lstStyle/>
        <a:p>
          <a:endParaRPr lang="en-US"/>
        </a:p>
      </dgm:t>
    </dgm:pt>
    <dgm:pt modelId="{187F94A5-7FF6-420B-AE65-ABC9804BF156}" type="sibTrans" cxnId="{745304B6-0ACB-4495-B2AF-2ECCC02BB6E4}">
      <dgm:prSet/>
      <dgm:spPr/>
      <dgm:t>
        <a:bodyPr/>
        <a:lstStyle/>
        <a:p>
          <a:endParaRPr lang="en-US"/>
        </a:p>
      </dgm:t>
    </dgm:pt>
    <dgm:pt modelId="{5C44AF9C-0706-8049-868C-2E792A8423AD}" type="pres">
      <dgm:prSet presAssocID="{904506A2-6CD0-4892-9DFF-B8FB07A4642C}" presName="outerComposite" presStyleCnt="0">
        <dgm:presLayoutVars>
          <dgm:chMax val="5"/>
          <dgm:dir/>
          <dgm:resizeHandles val="exact"/>
        </dgm:presLayoutVars>
      </dgm:prSet>
      <dgm:spPr/>
    </dgm:pt>
    <dgm:pt modelId="{452A4FDC-B167-EB43-AA0F-BD880F986082}" type="pres">
      <dgm:prSet presAssocID="{904506A2-6CD0-4892-9DFF-B8FB07A4642C}" presName="dummyMaxCanvas" presStyleCnt="0">
        <dgm:presLayoutVars/>
      </dgm:prSet>
      <dgm:spPr/>
    </dgm:pt>
    <dgm:pt modelId="{C3D2CC0F-6BFF-1A41-B775-AE3D4AA8FBEB}" type="pres">
      <dgm:prSet presAssocID="{904506A2-6CD0-4892-9DFF-B8FB07A4642C}" presName="ThreeNodes_1" presStyleLbl="node1" presStyleIdx="0" presStyleCnt="3">
        <dgm:presLayoutVars>
          <dgm:bulletEnabled val="1"/>
        </dgm:presLayoutVars>
      </dgm:prSet>
      <dgm:spPr/>
    </dgm:pt>
    <dgm:pt modelId="{EE63CCEC-B502-804C-B92D-4B86895749E5}" type="pres">
      <dgm:prSet presAssocID="{904506A2-6CD0-4892-9DFF-B8FB07A4642C}" presName="ThreeNodes_2" presStyleLbl="node1" presStyleIdx="1" presStyleCnt="3">
        <dgm:presLayoutVars>
          <dgm:bulletEnabled val="1"/>
        </dgm:presLayoutVars>
      </dgm:prSet>
      <dgm:spPr/>
    </dgm:pt>
    <dgm:pt modelId="{A5D6FA04-69B2-5342-AC45-905A7F50AAB9}" type="pres">
      <dgm:prSet presAssocID="{904506A2-6CD0-4892-9DFF-B8FB07A4642C}" presName="ThreeNodes_3" presStyleLbl="node1" presStyleIdx="2" presStyleCnt="3">
        <dgm:presLayoutVars>
          <dgm:bulletEnabled val="1"/>
        </dgm:presLayoutVars>
      </dgm:prSet>
      <dgm:spPr/>
    </dgm:pt>
    <dgm:pt modelId="{CB5CDD32-5A87-5F4D-83E4-9994BAE59374}" type="pres">
      <dgm:prSet presAssocID="{904506A2-6CD0-4892-9DFF-B8FB07A4642C}" presName="ThreeConn_1-2" presStyleLbl="fgAccFollowNode1" presStyleIdx="0" presStyleCnt="2">
        <dgm:presLayoutVars>
          <dgm:bulletEnabled val="1"/>
        </dgm:presLayoutVars>
      </dgm:prSet>
      <dgm:spPr/>
    </dgm:pt>
    <dgm:pt modelId="{A77A44FB-8B89-734F-8B5A-699E643421B4}" type="pres">
      <dgm:prSet presAssocID="{904506A2-6CD0-4892-9DFF-B8FB07A4642C}" presName="ThreeConn_2-3" presStyleLbl="fgAccFollowNode1" presStyleIdx="1" presStyleCnt="2">
        <dgm:presLayoutVars>
          <dgm:bulletEnabled val="1"/>
        </dgm:presLayoutVars>
      </dgm:prSet>
      <dgm:spPr/>
    </dgm:pt>
    <dgm:pt modelId="{1AA6456D-BBCE-D845-ADC6-2CC881E9B050}" type="pres">
      <dgm:prSet presAssocID="{904506A2-6CD0-4892-9DFF-B8FB07A4642C}" presName="ThreeNodes_1_text" presStyleLbl="node1" presStyleIdx="2" presStyleCnt="3">
        <dgm:presLayoutVars>
          <dgm:bulletEnabled val="1"/>
        </dgm:presLayoutVars>
      </dgm:prSet>
      <dgm:spPr/>
    </dgm:pt>
    <dgm:pt modelId="{6E09B605-1022-BB46-A379-09F12CA8E610}" type="pres">
      <dgm:prSet presAssocID="{904506A2-6CD0-4892-9DFF-B8FB07A4642C}" presName="ThreeNodes_2_text" presStyleLbl="node1" presStyleIdx="2" presStyleCnt="3">
        <dgm:presLayoutVars>
          <dgm:bulletEnabled val="1"/>
        </dgm:presLayoutVars>
      </dgm:prSet>
      <dgm:spPr/>
    </dgm:pt>
    <dgm:pt modelId="{6BA639B0-0B3B-C047-9D4E-30F6282B6778}" type="pres">
      <dgm:prSet presAssocID="{904506A2-6CD0-4892-9DFF-B8FB07A4642C}" presName="ThreeNodes_3_text" presStyleLbl="node1" presStyleIdx="2" presStyleCnt="3">
        <dgm:presLayoutVars>
          <dgm:bulletEnabled val="1"/>
        </dgm:presLayoutVars>
      </dgm:prSet>
      <dgm:spPr/>
    </dgm:pt>
  </dgm:ptLst>
  <dgm:cxnLst>
    <dgm:cxn modelId="{6E4F4203-37EA-427E-9222-C883FC0B3FFD}" srcId="{904506A2-6CD0-4892-9DFF-B8FB07A4642C}" destId="{D175CC73-7FE0-4950-BAA6-FE3FF696947C}" srcOrd="1" destOrd="0" parTransId="{C50DD1E7-7CC2-4E04-BBDF-02BCAC991023}" sibTransId="{1FED7508-9CE1-4E28-91DA-F37EAB766D57}"/>
    <dgm:cxn modelId="{2304822B-CA74-9145-AFE2-1CB493BDF01D}" type="presOf" srcId="{0311174F-FE21-44D7-8A42-67162392AF04}" destId="{CB5CDD32-5A87-5F4D-83E4-9994BAE59374}" srcOrd="0" destOrd="0" presId="urn:microsoft.com/office/officeart/2005/8/layout/vProcess5"/>
    <dgm:cxn modelId="{63D3CA31-4ECE-CA42-A1E1-6EBE397F1FF9}" type="presOf" srcId="{904506A2-6CD0-4892-9DFF-B8FB07A4642C}" destId="{5C44AF9C-0706-8049-868C-2E792A8423AD}" srcOrd="0" destOrd="0" presId="urn:microsoft.com/office/officeart/2005/8/layout/vProcess5"/>
    <dgm:cxn modelId="{B897C14E-A0D7-4FC2-8F47-BFB5B04B7B6B}" srcId="{904506A2-6CD0-4892-9DFF-B8FB07A4642C}" destId="{100019B3-AC9A-4AF5-A364-FBDE88F598D1}" srcOrd="0" destOrd="0" parTransId="{1671748F-3669-4867-982A-76E19720254E}" sibTransId="{0311174F-FE21-44D7-8A42-67162392AF04}"/>
    <dgm:cxn modelId="{B6736C66-3ACF-D84F-BFDD-71EE17EA29E4}" type="presOf" srcId="{B0573DDF-B127-4B9B-8379-2286763143B2}" destId="{6BA639B0-0B3B-C047-9D4E-30F6282B6778}" srcOrd="1" destOrd="0" presId="urn:microsoft.com/office/officeart/2005/8/layout/vProcess5"/>
    <dgm:cxn modelId="{C0E2C069-98ED-114A-9E29-5353896088B1}" type="presOf" srcId="{D175CC73-7FE0-4950-BAA6-FE3FF696947C}" destId="{6E09B605-1022-BB46-A379-09F12CA8E610}" srcOrd="1" destOrd="0" presId="urn:microsoft.com/office/officeart/2005/8/layout/vProcess5"/>
    <dgm:cxn modelId="{F39F4F8C-5255-9349-B366-F399461D51E9}" type="presOf" srcId="{1FED7508-9CE1-4E28-91DA-F37EAB766D57}" destId="{A77A44FB-8B89-734F-8B5A-699E643421B4}" srcOrd="0" destOrd="0" presId="urn:microsoft.com/office/officeart/2005/8/layout/vProcess5"/>
    <dgm:cxn modelId="{19CE189D-6562-954F-A3F8-34DA51553415}" type="presOf" srcId="{D175CC73-7FE0-4950-BAA6-FE3FF696947C}" destId="{EE63CCEC-B502-804C-B92D-4B86895749E5}" srcOrd="0" destOrd="0" presId="urn:microsoft.com/office/officeart/2005/8/layout/vProcess5"/>
    <dgm:cxn modelId="{BC14939E-E8AF-F64D-8CAF-FA73870FDFE9}" type="presOf" srcId="{100019B3-AC9A-4AF5-A364-FBDE88F598D1}" destId="{C3D2CC0F-6BFF-1A41-B775-AE3D4AA8FBEB}" srcOrd="0" destOrd="0" presId="urn:microsoft.com/office/officeart/2005/8/layout/vProcess5"/>
    <dgm:cxn modelId="{745304B6-0ACB-4495-B2AF-2ECCC02BB6E4}" srcId="{904506A2-6CD0-4892-9DFF-B8FB07A4642C}" destId="{B0573DDF-B127-4B9B-8379-2286763143B2}" srcOrd="2" destOrd="0" parTransId="{F07A9CA3-A222-4C71-ACD0-0A86142FAFB6}" sibTransId="{187F94A5-7FF6-420B-AE65-ABC9804BF156}"/>
    <dgm:cxn modelId="{7D7118F0-2514-CE49-A547-8B225CF0CCD0}" type="presOf" srcId="{100019B3-AC9A-4AF5-A364-FBDE88F598D1}" destId="{1AA6456D-BBCE-D845-ADC6-2CC881E9B050}" srcOrd="1" destOrd="0" presId="urn:microsoft.com/office/officeart/2005/8/layout/vProcess5"/>
    <dgm:cxn modelId="{ABC915F7-36E3-1642-9F17-B364B43F98C5}" type="presOf" srcId="{B0573DDF-B127-4B9B-8379-2286763143B2}" destId="{A5D6FA04-69B2-5342-AC45-905A7F50AAB9}" srcOrd="0" destOrd="0" presId="urn:microsoft.com/office/officeart/2005/8/layout/vProcess5"/>
    <dgm:cxn modelId="{0A3CA195-339E-DC4C-8EB0-0A672205AE41}" type="presParOf" srcId="{5C44AF9C-0706-8049-868C-2E792A8423AD}" destId="{452A4FDC-B167-EB43-AA0F-BD880F986082}" srcOrd="0" destOrd="0" presId="urn:microsoft.com/office/officeart/2005/8/layout/vProcess5"/>
    <dgm:cxn modelId="{B1C0FC77-011F-1743-9D34-FE7051A31281}" type="presParOf" srcId="{5C44AF9C-0706-8049-868C-2E792A8423AD}" destId="{C3D2CC0F-6BFF-1A41-B775-AE3D4AA8FBEB}" srcOrd="1" destOrd="0" presId="urn:microsoft.com/office/officeart/2005/8/layout/vProcess5"/>
    <dgm:cxn modelId="{301D68CC-1E92-B143-B7B3-2FD0387B2434}" type="presParOf" srcId="{5C44AF9C-0706-8049-868C-2E792A8423AD}" destId="{EE63CCEC-B502-804C-B92D-4B86895749E5}" srcOrd="2" destOrd="0" presId="urn:microsoft.com/office/officeart/2005/8/layout/vProcess5"/>
    <dgm:cxn modelId="{381482D3-001F-D340-A259-1671BC18E434}" type="presParOf" srcId="{5C44AF9C-0706-8049-868C-2E792A8423AD}" destId="{A5D6FA04-69B2-5342-AC45-905A7F50AAB9}" srcOrd="3" destOrd="0" presId="urn:microsoft.com/office/officeart/2005/8/layout/vProcess5"/>
    <dgm:cxn modelId="{621F2F1B-9637-E441-B932-DD10946A8633}" type="presParOf" srcId="{5C44AF9C-0706-8049-868C-2E792A8423AD}" destId="{CB5CDD32-5A87-5F4D-83E4-9994BAE59374}" srcOrd="4" destOrd="0" presId="urn:microsoft.com/office/officeart/2005/8/layout/vProcess5"/>
    <dgm:cxn modelId="{E2D3882C-57C3-374F-8107-A26F6DB025F0}" type="presParOf" srcId="{5C44AF9C-0706-8049-868C-2E792A8423AD}" destId="{A77A44FB-8B89-734F-8B5A-699E643421B4}" srcOrd="5" destOrd="0" presId="urn:microsoft.com/office/officeart/2005/8/layout/vProcess5"/>
    <dgm:cxn modelId="{AA785B3B-77E2-544C-9656-F982F230E155}" type="presParOf" srcId="{5C44AF9C-0706-8049-868C-2E792A8423AD}" destId="{1AA6456D-BBCE-D845-ADC6-2CC881E9B050}" srcOrd="6" destOrd="0" presId="urn:microsoft.com/office/officeart/2005/8/layout/vProcess5"/>
    <dgm:cxn modelId="{5ECEA618-2013-3F47-9A0C-115F1C65F2A7}" type="presParOf" srcId="{5C44AF9C-0706-8049-868C-2E792A8423AD}" destId="{6E09B605-1022-BB46-A379-09F12CA8E610}" srcOrd="7" destOrd="0" presId="urn:microsoft.com/office/officeart/2005/8/layout/vProcess5"/>
    <dgm:cxn modelId="{D293BC74-AA4B-1347-8F15-16BA153CCE51}" type="presParOf" srcId="{5C44AF9C-0706-8049-868C-2E792A8423AD}" destId="{6BA639B0-0B3B-C047-9D4E-30F6282B677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6A6069-91AC-42CE-AC39-958E8F15A850}"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CE273FD1-E5E4-4ABD-876F-F487CF16AA19}">
      <dgm:prSet/>
      <dgm:spPr/>
      <dgm:t>
        <a:bodyPr/>
        <a:lstStyle/>
        <a:p>
          <a:r>
            <a:rPr lang="en-US" b="1"/>
            <a:t>Diet</a:t>
          </a:r>
          <a:endParaRPr lang="en-US"/>
        </a:p>
      </dgm:t>
    </dgm:pt>
    <dgm:pt modelId="{A1ADB80C-7AFD-479D-BD76-C13BD28DF22D}" type="parTrans" cxnId="{1B0892D2-CF89-4AC9-AB13-10E000F286AB}">
      <dgm:prSet/>
      <dgm:spPr/>
      <dgm:t>
        <a:bodyPr/>
        <a:lstStyle/>
        <a:p>
          <a:endParaRPr lang="en-US"/>
        </a:p>
      </dgm:t>
    </dgm:pt>
    <dgm:pt modelId="{9F6B73DE-6CC1-4B0D-B527-1DCD8F88ED0B}" type="sibTrans" cxnId="{1B0892D2-CF89-4AC9-AB13-10E000F286AB}">
      <dgm:prSet/>
      <dgm:spPr/>
      <dgm:t>
        <a:bodyPr/>
        <a:lstStyle/>
        <a:p>
          <a:endParaRPr lang="en-US"/>
        </a:p>
      </dgm:t>
    </dgm:pt>
    <dgm:pt modelId="{0D514728-4126-4BD9-AD0D-0278AFF2BAAD}">
      <dgm:prSet/>
      <dgm:spPr/>
      <dgm:t>
        <a:bodyPr/>
        <a:lstStyle/>
        <a:p>
          <a:r>
            <a:rPr lang="en-US"/>
            <a:t>Human Error (Improper Formulation)</a:t>
          </a:r>
        </a:p>
      </dgm:t>
    </dgm:pt>
    <dgm:pt modelId="{DF2E78CF-53A0-48B0-BF7E-D54090B5D212}" type="parTrans" cxnId="{C78F2BBF-6BFF-48D8-AF66-31252CFC2153}">
      <dgm:prSet/>
      <dgm:spPr/>
      <dgm:t>
        <a:bodyPr/>
        <a:lstStyle/>
        <a:p>
          <a:endParaRPr lang="en-US"/>
        </a:p>
      </dgm:t>
    </dgm:pt>
    <dgm:pt modelId="{D199BCCB-6E2E-46FD-92C5-C078B9255863}" type="sibTrans" cxnId="{C78F2BBF-6BFF-48D8-AF66-31252CFC2153}">
      <dgm:prSet/>
      <dgm:spPr/>
      <dgm:t>
        <a:bodyPr/>
        <a:lstStyle/>
        <a:p>
          <a:endParaRPr lang="en-US"/>
        </a:p>
      </dgm:t>
    </dgm:pt>
    <dgm:pt modelId="{B2119900-97ED-485B-9F37-08677E91145F}">
      <dgm:prSet/>
      <dgm:spPr/>
      <dgm:t>
        <a:bodyPr/>
        <a:lstStyle/>
        <a:p>
          <a:r>
            <a:rPr lang="en-US"/>
            <a:t>Ingredient Variation</a:t>
          </a:r>
        </a:p>
      </dgm:t>
    </dgm:pt>
    <dgm:pt modelId="{0F9A9D18-2327-409A-955A-0261D27AB5B7}" type="parTrans" cxnId="{CBC20E7E-26EB-47A4-A70D-35DBF5161824}">
      <dgm:prSet/>
      <dgm:spPr/>
      <dgm:t>
        <a:bodyPr/>
        <a:lstStyle/>
        <a:p>
          <a:endParaRPr lang="en-US"/>
        </a:p>
      </dgm:t>
    </dgm:pt>
    <dgm:pt modelId="{473919AC-3511-4195-809C-0FA78AE9BDCD}" type="sibTrans" cxnId="{CBC20E7E-26EB-47A4-A70D-35DBF5161824}">
      <dgm:prSet/>
      <dgm:spPr/>
      <dgm:t>
        <a:bodyPr/>
        <a:lstStyle/>
        <a:p>
          <a:endParaRPr lang="en-US"/>
        </a:p>
      </dgm:t>
    </dgm:pt>
    <dgm:pt modelId="{CC3980C7-62DE-4B74-8C02-02A24ED8E8A5}">
      <dgm:prSet/>
      <dgm:spPr/>
      <dgm:t>
        <a:bodyPr/>
        <a:lstStyle/>
        <a:p>
          <a:r>
            <a:rPr lang="en-US"/>
            <a:t>Ingredient Antagonism</a:t>
          </a:r>
        </a:p>
      </dgm:t>
    </dgm:pt>
    <dgm:pt modelId="{95DF1633-1205-4105-ACC4-BA5DA8DE0F1D}" type="parTrans" cxnId="{6A396667-50FE-4244-B5EA-391C64EAC211}">
      <dgm:prSet/>
      <dgm:spPr/>
      <dgm:t>
        <a:bodyPr/>
        <a:lstStyle/>
        <a:p>
          <a:endParaRPr lang="en-US"/>
        </a:p>
      </dgm:t>
    </dgm:pt>
    <dgm:pt modelId="{327CD202-F808-4F9C-976B-CD93947A353F}" type="sibTrans" cxnId="{6A396667-50FE-4244-B5EA-391C64EAC211}">
      <dgm:prSet/>
      <dgm:spPr/>
      <dgm:t>
        <a:bodyPr/>
        <a:lstStyle/>
        <a:p>
          <a:endParaRPr lang="en-US"/>
        </a:p>
      </dgm:t>
    </dgm:pt>
    <dgm:pt modelId="{4212613D-C0F0-4264-9BB1-1A56D644AA57}">
      <dgm:prSet/>
      <dgm:spPr/>
      <dgm:t>
        <a:bodyPr/>
        <a:lstStyle/>
        <a:p>
          <a:r>
            <a:rPr lang="en-US" b="1"/>
            <a:t>Malabsorption</a:t>
          </a:r>
          <a:endParaRPr lang="en-US"/>
        </a:p>
      </dgm:t>
    </dgm:pt>
    <dgm:pt modelId="{EF029D2F-B660-4FA4-8476-614C0BEC7AFF}" type="parTrans" cxnId="{A6685C7D-48B2-4F12-BAF9-B62CBDB89B02}">
      <dgm:prSet/>
      <dgm:spPr/>
      <dgm:t>
        <a:bodyPr/>
        <a:lstStyle/>
        <a:p>
          <a:endParaRPr lang="en-US"/>
        </a:p>
      </dgm:t>
    </dgm:pt>
    <dgm:pt modelId="{91AC6B0D-F9B2-48C3-8255-05F39CEE7AA3}" type="sibTrans" cxnId="{A6685C7D-48B2-4F12-BAF9-B62CBDB89B02}">
      <dgm:prSet/>
      <dgm:spPr/>
      <dgm:t>
        <a:bodyPr/>
        <a:lstStyle/>
        <a:p>
          <a:endParaRPr lang="en-US"/>
        </a:p>
      </dgm:t>
    </dgm:pt>
    <dgm:pt modelId="{7978E754-3C4C-481A-9FBC-87FDC0838B3F}">
      <dgm:prSet/>
      <dgm:spPr/>
      <dgm:t>
        <a:bodyPr/>
        <a:lstStyle/>
        <a:p>
          <a:r>
            <a:rPr lang="en-US"/>
            <a:t>Gastrointestinal Disease</a:t>
          </a:r>
        </a:p>
      </dgm:t>
    </dgm:pt>
    <dgm:pt modelId="{0F996A50-CD5D-45C7-978D-21FA59D4E868}" type="parTrans" cxnId="{A4B47B0F-9AD7-4FD3-95BA-791C2D796B1A}">
      <dgm:prSet/>
      <dgm:spPr/>
      <dgm:t>
        <a:bodyPr/>
        <a:lstStyle/>
        <a:p>
          <a:endParaRPr lang="en-US"/>
        </a:p>
      </dgm:t>
    </dgm:pt>
    <dgm:pt modelId="{480F88FA-952E-48D2-B293-2FADCCED99B0}" type="sibTrans" cxnId="{A4B47B0F-9AD7-4FD3-95BA-791C2D796B1A}">
      <dgm:prSet/>
      <dgm:spPr/>
      <dgm:t>
        <a:bodyPr/>
        <a:lstStyle/>
        <a:p>
          <a:endParaRPr lang="en-US"/>
        </a:p>
      </dgm:t>
    </dgm:pt>
    <dgm:pt modelId="{E7C6E64A-BBDC-4CAB-89F1-570FD24A6A6A}">
      <dgm:prSet/>
      <dgm:spPr/>
      <dgm:t>
        <a:bodyPr/>
        <a:lstStyle/>
        <a:p>
          <a:r>
            <a:rPr lang="en-US"/>
            <a:t>Physiology</a:t>
          </a:r>
        </a:p>
      </dgm:t>
    </dgm:pt>
    <dgm:pt modelId="{350E75B4-29E0-411E-838E-C017EF64D9F6}" type="parTrans" cxnId="{6926CDC3-E1D0-42D5-B4C7-8325A3953B22}">
      <dgm:prSet/>
      <dgm:spPr/>
      <dgm:t>
        <a:bodyPr/>
        <a:lstStyle/>
        <a:p>
          <a:endParaRPr lang="en-US"/>
        </a:p>
      </dgm:t>
    </dgm:pt>
    <dgm:pt modelId="{5E762517-8DAF-4CD6-B0D9-A5AA1B229BB3}" type="sibTrans" cxnId="{6926CDC3-E1D0-42D5-B4C7-8325A3953B22}">
      <dgm:prSet/>
      <dgm:spPr/>
      <dgm:t>
        <a:bodyPr/>
        <a:lstStyle/>
        <a:p>
          <a:endParaRPr lang="en-US"/>
        </a:p>
      </dgm:t>
    </dgm:pt>
    <dgm:pt modelId="{1064C5E7-5E27-4608-8A3C-11A50B6BAB83}">
      <dgm:prSet/>
      <dgm:spPr/>
      <dgm:t>
        <a:bodyPr/>
        <a:lstStyle/>
        <a:p>
          <a:r>
            <a:rPr lang="en-US" b="1"/>
            <a:t>Feeding Management</a:t>
          </a:r>
          <a:endParaRPr lang="en-US"/>
        </a:p>
      </dgm:t>
    </dgm:pt>
    <dgm:pt modelId="{3DD62693-2765-4683-A3C1-414635B791B0}" type="parTrans" cxnId="{E56568F7-290F-4569-AA8D-178D18B47D5F}">
      <dgm:prSet/>
      <dgm:spPr/>
      <dgm:t>
        <a:bodyPr/>
        <a:lstStyle/>
        <a:p>
          <a:endParaRPr lang="en-US"/>
        </a:p>
      </dgm:t>
    </dgm:pt>
    <dgm:pt modelId="{5D6DCDF3-3D18-41F0-82AE-2772C049786C}" type="sibTrans" cxnId="{E56568F7-290F-4569-AA8D-178D18B47D5F}">
      <dgm:prSet/>
      <dgm:spPr/>
      <dgm:t>
        <a:bodyPr/>
        <a:lstStyle/>
        <a:p>
          <a:endParaRPr lang="en-US"/>
        </a:p>
      </dgm:t>
    </dgm:pt>
    <dgm:pt modelId="{DE55C6E2-CA52-41E7-9BA2-E7311EE6A6B7}">
      <dgm:prSet/>
      <dgm:spPr/>
      <dgm:t>
        <a:bodyPr/>
        <a:lstStyle/>
        <a:p>
          <a:r>
            <a:rPr lang="en-US"/>
            <a:t>Overproduction/Under Consumption</a:t>
          </a:r>
        </a:p>
      </dgm:t>
    </dgm:pt>
    <dgm:pt modelId="{8E380BD9-3A00-4AE4-B62A-A6118C7273BE}" type="parTrans" cxnId="{B730D56B-5305-49BC-8938-3A2BA6AF38AD}">
      <dgm:prSet/>
      <dgm:spPr/>
      <dgm:t>
        <a:bodyPr/>
        <a:lstStyle/>
        <a:p>
          <a:endParaRPr lang="en-US"/>
        </a:p>
      </dgm:t>
    </dgm:pt>
    <dgm:pt modelId="{7DD768F3-01CD-45DE-BF1C-99BC17C8DF42}" type="sibTrans" cxnId="{B730D56B-5305-49BC-8938-3A2BA6AF38AD}">
      <dgm:prSet/>
      <dgm:spPr/>
      <dgm:t>
        <a:bodyPr/>
        <a:lstStyle/>
        <a:p>
          <a:endParaRPr lang="en-US"/>
        </a:p>
      </dgm:t>
    </dgm:pt>
    <dgm:pt modelId="{7DC32662-2B55-433B-AD96-D0D2C8EA1A89}">
      <dgm:prSet/>
      <dgm:spPr/>
      <dgm:t>
        <a:bodyPr/>
        <a:lstStyle/>
        <a:p>
          <a:r>
            <a:rPr lang="en-US"/>
            <a:t>Feed Separation</a:t>
          </a:r>
        </a:p>
      </dgm:t>
    </dgm:pt>
    <dgm:pt modelId="{49649436-6F51-47E8-B98A-63892AE805DD}" type="parTrans" cxnId="{1D3B7953-A59E-415C-9250-44BBD1FEF588}">
      <dgm:prSet/>
      <dgm:spPr/>
      <dgm:t>
        <a:bodyPr/>
        <a:lstStyle/>
        <a:p>
          <a:endParaRPr lang="en-US"/>
        </a:p>
      </dgm:t>
    </dgm:pt>
    <dgm:pt modelId="{37EEC982-B8A3-492F-9D43-F0674668673E}" type="sibTrans" cxnId="{1D3B7953-A59E-415C-9250-44BBD1FEF588}">
      <dgm:prSet/>
      <dgm:spPr/>
      <dgm:t>
        <a:bodyPr/>
        <a:lstStyle/>
        <a:p>
          <a:endParaRPr lang="en-US"/>
        </a:p>
      </dgm:t>
    </dgm:pt>
    <dgm:pt modelId="{35AAFD6E-A1F1-4641-B98F-F546C54EC017}">
      <dgm:prSet/>
      <dgm:spPr/>
      <dgm:t>
        <a:bodyPr/>
        <a:lstStyle/>
        <a:p>
          <a:r>
            <a:rPr lang="en-US" b="1"/>
            <a:t>Feed Management</a:t>
          </a:r>
          <a:endParaRPr lang="en-US"/>
        </a:p>
      </dgm:t>
    </dgm:pt>
    <dgm:pt modelId="{07114198-21DB-4DB3-B815-2849F4C632E3}" type="parTrans" cxnId="{BC3B1EA8-04D4-44BA-BC68-B54D123E7571}">
      <dgm:prSet/>
      <dgm:spPr/>
      <dgm:t>
        <a:bodyPr/>
        <a:lstStyle/>
        <a:p>
          <a:endParaRPr lang="en-US"/>
        </a:p>
      </dgm:t>
    </dgm:pt>
    <dgm:pt modelId="{1DF2B819-4F07-46C7-BFCB-B78D24320555}" type="sibTrans" cxnId="{BC3B1EA8-04D4-44BA-BC68-B54D123E7571}">
      <dgm:prSet/>
      <dgm:spPr/>
      <dgm:t>
        <a:bodyPr/>
        <a:lstStyle/>
        <a:p>
          <a:endParaRPr lang="en-US"/>
        </a:p>
      </dgm:t>
    </dgm:pt>
    <dgm:pt modelId="{18144DE1-3720-4771-A0B8-6FF48A9AE79F}">
      <dgm:prSet/>
      <dgm:spPr/>
      <dgm:t>
        <a:bodyPr/>
        <a:lstStyle/>
        <a:p>
          <a:r>
            <a:rPr lang="en-US"/>
            <a:t>Oxidation of Ingredients</a:t>
          </a:r>
        </a:p>
      </dgm:t>
    </dgm:pt>
    <dgm:pt modelId="{FFD464B9-60DF-49B4-9069-342E2F2B2002}" type="parTrans" cxnId="{1FFC5991-61EE-4A20-A780-F747F9AB4CB7}">
      <dgm:prSet/>
      <dgm:spPr/>
      <dgm:t>
        <a:bodyPr/>
        <a:lstStyle/>
        <a:p>
          <a:endParaRPr lang="en-US"/>
        </a:p>
      </dgm:t>
    </dgm:pt>
    <dgm:pt modelId="{32866242-F591-4993-B9E4-647F56481E39}" type="sibTrans" cxnId="{1FFC5991-61EE-4A20-A780-F747F9AB4CB7}">
      <dgm:prSet/>
      <dgm:spPr/>
      <dgm:t>
        <a:bodyPr/>
        <a:lstStyle/>
        <a:p>
          <a:endParaRPr lang="en-US"/>
        </a:p>
      </dgm:t>
    </dgm:pt>
    <dgm:pt modelId="{485D198D-968A-4F6F-BA3F-E24B766DF9A4}">
      <dgm:prSet/>
      <dgm:spPr/>
      <dgm:t>
        <a:bodyPr/>
        <a:lstStyle/>
        <a:p>
          <a:r>
            <a:rPr lang="en-US"/>
            <a:t>Degradation</a:t>
          </a:r>
        </a:p>
      </dgm:t>
    </dgm:pt>
    <dgm:pt modelId="{523217AC-4FC5-4FC3-AB16-7F3F275AE85E}" type="parTrans" cxnId="{3D7C6577-F083-489B-AF7D-2F5481F0EF60}">
      <dgm:prSet/>
      <dgm:spPr/>
      <dgm:t>
        <a:bodyPr/>
        <a:lstStyle/>
        <a:p>
          <a:endParaRPr lang="en-US"/>
        </a:p>
      </dgm:t>
    </dgm:pt>
    <dgm:pt modelId="{6F031198-CDC9-4770-89D7-C815165812E9}" type="sibTrans" cxnId="{3D7C6577-F083-489B-AF7D-2F5481F0EF60}">
      <dgm:prSet/>
      <dgm:spPr/>
      <dgm:t>
        <a:bodyPr/>
        <a:lstStyle/>
        <a:p>
          <a:endParaRPr lang="en-US"/>
        </a:p>
      </dgm:t>
    </dgm:pt>
    <dgm:pt modelId="{BC50CC87-56E2-2E49-B1D2-EF15314AA660}" type="pres">
      <dgm:prSet presAssocID="{2A6A6069-91AC-42CE-AC39-958E8F15A850}" presName="Name0" presStyleCnt="0">
        <dgm:presLayoutVars>
          <dgm:dir/>
          <dgm:animLvl val="lvl"/>
          <dgm:resizeHandles val="exact"/>
        </dgm:presLayoutVars>
      </dgm:prSet>
      <dgm:spPr/>
    </dgm:pt>
    <dgm:pt modelId="{40CE1EF6-275D-3345-A70C-C4468E4AC771}" type="pres">
      <dgm:prSet presAssocID="{CE273FD1-E5E4-4ABD-876F-F487CF16AA19}" presName="linNode" presStyleCnt="0"/>
      <dgm:spPr/>
    </dgm:pt>
    <dgm:pt modelId="{30511027-DEA3-9A4E-B3F1-ACB3D384974B}" type="pres">
      <dgm:prSet presAssocID="{CE273FD1-E5E4-4ABD-876F-F487CF16AA19}" presName="parentText" presStyleLbl="node1" presStyleIdx="0" presStyleCnt="4">
        <dgm:presLayoutVars>
          <dgm:chMax val="1"/>
          <dgm:bulletEnabled val="1"/>
        </dgm:presLayoutVars>
      </dgm:prSet>
      <dgm:spPr/>
    </dgm:pt>
    <dgm:pt modelId="{8FEF3934-7310-2B40-84A7-8B0DB653C135}" type="pres">
      <dgm:prSet presAssocID="{CE273FD1-E5E4-4ABD-876F-F487CF16AA19}" presName="descendantText" presStyleLbl="alignAccFollowNode1" presStyleIdx="0" presStyleCnt="4">
        <dgm:presLayoutVars>
          <dgm:bulletEnabled val="1"/>
        </dgm:presLayoutVars>
      </dgm:prSet>
      <dgm:spPr/>
    </dgm:pt>
    <dgm:pt modelId="{1C6FDFFA-1EF7-3C4F-BD32-377576F895F4}" type="pres">
      <dgm:prSet presAssocID="{9F6B73DE-6CC1-4B0D-B527-1DCD8F88ED0B}" presName="sp" presStyleCnt="0"/>
      <dgm:spPr/>
    </dgm:pt>
    <dgm:pt modelId="{BBCA7F20-CAB9-224D-A8A2-50943484BA1B}" type="pres">
      <dgm:prSet presAssocID="{4212613D-C0F0-4264-9BB1-1A56D644AA57}" presName="linNode" presStyleCnt="0"/>
      <dgm:spPr/>
    </dgm:pt>
    <dgm:pt modelId="{8810E465-0853-4E4A-95D2-82F84CE13623}" type="pres">
      <dgm:prSet presAssocID="{4212613D-C0F0-4264-9BB1-1A56D644AA57}" presName="parentText" presStyleLbl="node1" presStyleIdx="1" presStyleCnt="4">
        <dgm:presLayoutVars>
          <dgm:chMax val="1"/>
          <dgm:bulletEnabled val="1"/>
        </dgm:presLayoutVars>
      </dgm:prSet>
      <dgm:spPr/>
    </dgm:pt>
    <dgm:pt modelId="{ABE25D7C-4C33-824A-8859-A916698ECB17}" type="pres">
      <dgm:prSet presAssocID="{4212613D-C0F0-4264-9BB1-1A56D644AA57}" presName="descendantText" presStyleLbl="alignAccFollowNode1" presStyleIdx="1" presStyleCnt="4">
        <dgm:presLayoutVars>
          <dgm:bulletEnabled val="1"/>
        </dgm:presLayoutVars>
      </dgm:prSet>
      <dgm:spPr/>
    </dgm:pt>
    <dgm:pt modelId="{987A564E-32DC-964A-9D9F-A67E16875421}" type="pres">
      <dgm:prSet presAssocID="{91AC6B0D-F9B2-48C3-8255-05F39CEE7AA3}" presName="sp" presStyleCnt="0"/>
      <dgm:spPr/>
    </dgm:pt>
    <dgm:pt modelId="{8FD6F9F8-E6FA-B843-B1C0-3B3F0B2E48E1}" type="pres">
      <dgm:prSet presAssocID="{1064C5E7-5E27-4608-8A3C-11A50B6BAB83}" presName="linNode" presStyleCnt="0"/>
      <dgm:spPr/>
    </dgm:pt>
    <dgm:pt modelId="{139C3E28-EA86-6641-89D5-7796F5367928}" type="pres">
      <dgm:prSet presAssocID="{1064C5E7-5E27-4608-8A3C-11A50B6BAB83}" presName="parentText" presStyleLbl="node1" presStyleIdx="2" presStyleCnt="4">
        <dgm:presLayoutVars>
          <dgm:chMax val="1"/>
          <dgm:bulletEnabled val="1"/>
        </dgm:presLayoutVars>
      </dgm:prSet>
      <dgm:spPr/>
    </dgm:pt>
    <dgm:pt modelId="{6774C442-1774-BC46-8B84-DF711DDE38F9}" type="pres">
      <dgm:prSet presAssocID="{1064C5E7-5E27-4608-8A3C-11A50B6BAB83}" presName="descendantText" presStyleLbl="alignAccFollowNode1" presStyleIdx="2" presStyleCnt="4">
        <dgm:presLayoutVars>
          <dgm:bulletEnabled val="1"/>
        </dgm:presLayoutVars>
      </dgm:prSet>
      <dgm:spPr/>
    </dgm:pt>
    <dgm:pt modelId="{55FC30D4-3DBA-DF43-B3FF-E96EE2E5B18E}" type="pres">
      <dgm:prSet presAssocID="{5D6DCDF3-3D18-41F0-82AE-2772C049786C}" presName="sp" presStyleCnt="0"/>
      <dgm:spPr/>
    </dgm:pt>
    <dgm:pt modelId="{59486DFA-4A42-E246-98D4-DEBB52FBE2E6}" type="pres">
      <dgm:prSet presAssocID="{35AAFD6E-A1F1-4641-B98F-F546C54EC017}" presName="linNode" presStyleCnt="0"/>
      <dgm:spPr/>
    </dgm:pt>
    <dgm:pt modelId="{81412C79-FB6E-3B4F-894E-9407D8891141}" type="pres">
      <dgm:prSet presAssocID="{35AAFD6E-A1F1-4641-B98F-F546C54EC017}" presName="parentText" presStyleLbl="node1" presStyleIdx="3" presStyleCnt="4">
        <dgm:presLayoutVars>
          <dgm:chMax val="1"/>
          <dgm:bulletEnabled val="1"/>
        </dgm:presLayoutVars>
      </dgm:prSet>
      <dgm:spPr/>
    </dgm:pt>
    <dgm:pt modelId="{52B787D5-8EBB-BB4E-9C46-A3F972EF6771}" type="pres">
      <dgm:prSet presAssocID="{35AAFD6E-A1F1-4641-B98F-F546C54EC017}" presName="descendantText" presStyleLbl="alignAccFollowNode1" presStyleIdx="3" presStyleCnt="4">
        <dgm:presLayoutVars>
          <dgm:bulletEnabled val="1"/>
        </dgm:presLayoutVars>
      </dgm:prSet>
      <dgm:spPr/>
    </dgm:pt>
  </dgm:ptLst>
  <dgm:cxnLst>
    <dgm:cxn modelId="{C7F5CF0D-AEC0-E640-A02D-0CD0CCCED131}" type="presOf" srcId="{CC3980C7-62DE-4B74-8C02-02A24ED8E8A5}" destId="{8FEF3934-7310-2B40-84A7-8B0DB653C135}" srcOrd="0" destOrd="2" presId="urn:microsoft.com/office/officeart/2005/8/layout/vList5"/>
    <dgm:cxn modelId="{A4B47B0F-9AD7-4FD3-95BA-791C2D796B1A}" srcId="{4212613D-C0F0-4264-9BB1-1A56D644AA57}" destId="{7978E754-3C4C-481A-9FBC-87FDC0838B3F}" srcOrd="0" destOrd="0" parTransId="{0F996A50-CD5D-45C7-978D-21FA59D4E868}" sibTransId="{480F88FA-952E-48D2-B293-2FADCCED99B0}"/>
    <dgm:cxn modelId="{12E7831F-FE0D-2942-965B-1358D4815BE5}" type="presOf" srcId="{B2119900-97ED-485B-9F37-08677E91145F}" destId="{8FEF3934-7310-2B40-84A7-8B0DB653C135}" srcOrd="0" destOrd="1" presId="urn:microsoft.com/office/officeart/2005/8/layout/vList5"/>
    <dgm:cxn modelId="{1BBDD039-3282-264C-A9B4-3B1159A7978C}" type="presOf" srcId="{2A6A6069-91AC-42CE-AC39-958E8F15A850}" destId="{BC50CC87-56E2-2E49-B1D2-EF15314AA660}" srcOrd="0" destOrd="0" presId="urn:microsoft.com/office/officeart/2005/8/layout/vList5"/>
    <dgm:cxn modelId="{1D3B7953-A59E-415C-9250-44BBD1FEF588}" srcId="{1064C5E7-5E27-4608-8A3C-11A50B6BAB83}" destId="{7DC32662-2B55-433B-AD96-D0D2C8EA1A89}" srcOrd="1" destOrd="0" parTransId="{49649436-6F51-47E8-B98A-63892AE805DD}" sibTransId="{37EEC982-B8A3-492F-9D43-F0674668673E}"/>
    <dgm:cxn modelId="{9E05C55A-4F90-2746-9C62-A6CDCAAB1983}" type="presOf" srcId="{E7C6E64A-BBDC-4CAB-89F1-570FD24A6A6A}" destId="{ABE25D7C-4C33-824A-8859-A916698ECB17}" srcOrd="0" destOrd="1" presId="urn:microsoft.com/office/officeart/2005/8/layout/vList5"/>
    <dgm:cxn modelId="{6A396667-50FE-4244-B5EA-391C64EAC211}" srcId="{CE273FD1-E5E4-4ABD-876F-F487CF16AA19}" destId="{CC3980C7-62DE-4B74-8C02-02A24ED8E8A5}" srcOrd="2" destOrd="0" parTransId="{95DF1633-1205-4105-ACC4-BA5DA8DE0F1D}" sibTransId="{327CD202-F808-4F9C-976B-CD93947A353F}"/>
    <dgm:cxn modelId="{B730D56B-5305-49BC-8938-3A2BA6AF38AD}" srcId="{1064C5E7-5E27-4608-8A3C-11A50B6BAB83}" destId="{DE55C6E2-CA52-41E7-9BA2-E7311EE6A6B7}" srcOrd="0" destOrd="0" parTransId="{8E380BD9-3A00-4AE4-B62A-A6118C7273BE}" sibTransId="{7DD768F3-01CD-45DE-BF1C-99BC17C8DF42}"/>
    <dgm:cxn modelId="{BA5FE36D-35F5-1844-963A-4BB5654E241B}" type="presOf" srcId="{35AAFD6E-A1F1-4641-B98F-F546C54EC017}" destId="{81412C79-FB6E-3B4F-894E-9407D8891141}" srcOrd="0" destOrd="0" presId="urn:microsoft.com/office/officeart/2005/8/layout/vList5"/>
    <dgm:cxn modelId="{3D7C6577-F083-489B-AF7D-2F5481F0EF60}" srcId="{35AAFD6E-A1F1-4641-B98F-F546C54EC017}" destId="{485D198D-968A-4F6F-BA3F-E24B766DF9A4}" srcOrd="1" destOrd="0" parTransId="{523217AC-4FC5-4FC3-AB16-7F3F275AE85E}" sibTransId="{6F031198-CDC9-4770-89D7-C815165812E9}"/>
    <dgm:cxn modelId="{A6685C7D-48B2-4F12-BAF9-B62CBDB89B02}" srcId="{2A6A6069-91AC-42CE-AC39-958E8F15A850}" destId="{4212613D-C0F0-4264-9BB1-1A56D644AA57}" srcOrd="1" destOrd="0" parTransId="{EF029D2F-B660-4FA4-8476-614C0BEC7AFF}" sibTransId="{91AC6B0D-F9B2-48C3-8255-05F39CEE7AA3}"/>
    <dgm:cxn modelId="{CBC20E7E-26EB-47A4-A70D-35DBF5161824}" srcId="{CE273FD1-E5E4-4ABD-876F-F487CF16AA19}" destId="{B2119900-97ED-485B-9F37-08677E91145F}" srcOrd="1" destOrd="0" parTransId="{0F9A9D18-2327-409A-955A-0261D27AB5B7}" sibTransId="{473919AC-3511-4195-809C-0FA78AE9BDCD}"/>
    <dgm:cxn modelId="{703D7D8C-B10F-714F-8D8F-2EE9AE4D3AF6}" type="presOf" srcId="{CE273FD1-E5E4-4ABD-876F-F487CF16AA19}" destId="{30511027-DEA3-9A4E-B3F1-ACB3D384974B}" srcOrd="0" destOrd="0" presId="urn:microsoft.com/office/officeart/2005/8/layout/vList5"/>
    <dgm:cxn modelId="{1FFC5991-61EE-4A20-A780-F747F9AB4CB7}" srcId="{35AAFD6E-A1F1-4641-B98F-F546C54EC017}" destId="{18144DE1-3720-4771-A0B8-6FF48A9AE79F}" srcOrd="0" destOrd="0" parTransId="{FFD464B9-60DF-49B4-9069-342E2F2B2002}" sibTransId="{32866242-F591-4993-B9E4-647F56481E39}"/>
    <dgm:cxn modelId="{8AA9E8A4-2726-DA49-94F3-92F95F4B8174}" type="presOf" srcId="{18144DE1-3720-4771-A0B8-6FF48A9AE79F}" destId="{52B787D5-8EBB-BB4E-9C46-A3F972EF6771}" srcOrd="0" destOrd="0" presId="urn:microsoft.com/office/officeart/2005/8/layout/vList5"/>
    <dgm:cxn modelId="{BC3B1EA8-04D4-44BA-BC68-B54D123E7571}" srcId="{2A6A6069-91AC-42CE-AC39-958E8F15A850}" destId="{35AAFD6E-A1F1-4641-B98F-F546C54EC017}" srcOrd="3" destOrd="0" parTransId="{07114198-21DB-4DB3-B815-2849F4C632E3}" sibTransId="{1DF2B819-4F07-46C7-BFCB-B78D24320555}"/>
    <dgm:cxn modelId="{CC43CAAC-F20E-AB4E-AC8A-9F5FEAA9E1F6}" type="presOf" srcId="{485D198D-968A-4F6F-BA3F-E24B766DF9A4}" destId="{52B787D5-8EBB-BB4E-9C46-A3F972EF6771}" srcOrd="0" destOrd="1" presId="urn:microsoft.com/office/officeart/2005/8/layout/vList5"/>
    <dgm:cxn modelId="{C78F2BBF-6BFF-48D8-AF66-31252CFC2153}" srcId="{CE273FD1-E5E4-4ABD-876F-F487CF16AA19}" destId="{0D514728-4126-4BD9-AD0D-0278AFF2BAAD}" srcOrd="0" destOrd="0" parTransId="{DF2E78CF-53A0-48B0-BF7E-D54090B5D212}" sibTransId="{D199BCCB-6E2E-46FD-92C5-C078B9255863}"/>
    <dgm:cxn modelId="{2CC52CC2-0353-6641-BE04-CDEE59456EF1}" type="presOf" srcId="{4212613D-C0F0-4264-9BB1-1A56D644AA57}" destId="{8810E465-0853-4E4A-95D2-82F84CE13623}" srcOrd="0" destOrd="0" presId="urn:microsoft.com/office/officeart/2005/8/layout/vList5"/>
    <dgm:cxn modelId="{6926CDC3-E1D0-42D5-B4C7-8325A3953B22}" srcId="{4212613D-C0F0-4264-9BB1-1A56D644AA57}" destId="{E7C6E64A-BBDC-4CAB-89F1-570FD24A6A6A}" srcOrd="1" destOrd="0" parTransId="{350E75B4-29E0-411E-838E-C017EF64D9F6}" sibTransId="{5E762517-8DAF-4CD6-B0D9-A5AA1B229BB3}"/>
    <dgm:cxn modelId="{48473ED0-6359-FA4A-8E03-264DEA4A2B1A}" type="presOf" srcId="{0D514728-4126-4BD9-AD0D-0278AFF2BAAD}" destId="{8FEF3934-7310-2B40-84A7-8B0DB653C135}" srcOrd="0" destOrd="0" presId="urn:microsoft.com/office/officeart/2005/8/layout/vList5"/>
    <dgm:cxn modelId="{1B0892D2-CF89-4AC9-AB13-10E000F286AB}" srcId="{2A6A6069-91AC-42CE-AC39-958E8F15A850}" destId="{CE273FD1-E5E4-4ABD-876F-F487CF16AA19}" srcOrd="0" destOrd="0" parTransId="{A1ADB80C-7AFD-479D-BD76-C13BD28DF22D}" sibTransId="{9F6B73DE-6CC1-4B0D-B527-1DCD8F88ED0B}"/>
    <dgm:cxn modelId="{C63B78D7-AF55-8048-9F24-8F996A838F36}" type="presOf" srcId="{7DC32662-2B55-433B-AD96-D0D2C8EA1A89}" destId="{6774C442-1774-BC46-8B84-DF711DDE38F9}" srcOrd="0" destOrd="1" presId="urn:microsoft.com/office/officeart/2005/8/layout/vList5"/>
    <dgm:cxn modelId="{467F1EDD-E881-9D46-B403-78697054DD7A}" type="presOf" srcId="{DE55C6E2-CA52-41E7-9BA2-E7311EE6A6B7}" destId="{6774C442-1774-BC46-8B84-DF711DDE38F9}" srcOrd="0" destOrd="0" presId="urn:microsoft.com/office/officeart/2005/8/layout/vList5"/>
    <dgm:cxn modelId="{BD5961ED-5B26-DF44-AE5A-DCCF0759948E}" type="presOf" srcId="{1064C5E7-5E27-4608-8A3C-11A50B6BAB83}" destId="{139C3E28-EA86-6641-89D5-7796F5367928}" srcOrd="0" destOrd="0" presId="urn:microsoft.com/office/officeart/2005/8/layout/vList5"/>
    <dgm:cxn modelId="{0B2EB6F1-D878-314E-8D82-F568222AB29C}" type="presOf" srcId="{7978E754-3C4C-481A-9FBC-87FDC0838B3F}" destId="{ABE25D7C-4C33-824A-8859-A916698ECB17}" srcOrd="0" destOrd="0" presId="urn:microsoft.com/office/officeart/2005/8/layout/vList5"/>
    <dgm:cxn modelId="{E56568F7-290F-4569-AA8D-178D18B47D5F}" srcId="{2A6A6069-91AC-42CE-AC39-958E8F15A850}" destId="{1064C5E7-5E27-4608-8A3C-11A50B6BAB83}" srcOrd="2" destOrd="0" parTransId="{3DD62693-2765-4683-A3C1-414635B791B0}" sibTransId="{5D6DCDF3-3D18-41F0-82AE-2772C049786C}"/>
    <dgm:cxn modelId="{AA896A5F-A90B-4943-9904-DBC5C24033C0}" type="presParOf" srcId="{BC50CC87-56E2-2E49-B1D2-EF15314AA660}" destId="{40CE1EF6-275D-3345-A70C-C4468E4AC771}" srcOrd="0" destOrd="0" presId="urn:microsoft.com/office/officeart/2005/8/layout/vList5"/>
    <dgm:cxn modelId="{B89D2A92-E91C-0C4E-B401-A5D4B4093063}" type="presParOf" srcId="{40CE1EF6-275D-3345-A70C-C4468E4AC771}" destId="{30511027-DEA3-9A4E-B3F1-ACB3D384974B}" srcOrd="0" destOrd="0" presId="urn:microsoft.com/office/officeart/2005/8/layout/vList5"/>
    <dgm:cxn modelId="{6584E6DC-1EA7-C041-B754-86BE2A194A27}" type="presParOf" srcId="{40CE1EF6-275D-3345-A70C-C4468E4AC771}" destId="{8FEF3934-7310-2B40-84A7-8B0DB653C135}" srcOrd="1" destOrd="0" presId="urn:microsoft.com/office/officeart/2005/8/layout/vList5"/>
    <dgm:cxn modelId="{F5183A16-385C-9341-9812-6B17EE754A08}" type="presParOf" srcId="{BC50CC87-56E2-2E49-B1D2-EF15314AA660}" destId="{1C6FDFFA-1EF7-3C4F-BD32-377576F895F4}" srcOrd="1" destOrd="0" presId="urn:microsoft.com/office/officeart/2005/8/layout/vList5"/>
    <dgm:cxn modelId="{645AC8CB-B6C1-5746-B41C-0E18782F901A}" type="presParOf" srcId="{BC50CC87-56E2-2E49-B1D2-EF15314AA660}" destId="{BBCA7F20-CAB9-224D-A8A2-50943484BA1B}" srcOrd="2" destOrd="0" presId="urn:microsoft.com/office/officeart/2005/8/layout/vList5"/>
    <dgm:cxn modelId="{E2FB745A-DF9A-374E-9EAD-6757722A411D}" type="presParOf" srcId="{BBCA7F20-CAB9-224D-A8A2-50943484BA1B}" destId="{8810E465-0853-4E4A-95D2-82F84CE13623}" srcOrd="0" destOrd="0" presId="urn:microsoft.com/office/officeart/2005/8/layout/vList5"/>
    <dgm:cxn modelId="{7CD95C1B-B504-5F42-8E06-712954571275}" type="presParOf" srcId="{BBCA7F20-CAB9-224D-A8A2-50943484BA1B}" destId="{ABE25D7C-4C33-824A-8859-A916698ECB17}" srcOrd="1" destOrd="0" presId="urn:microsoft.com/office/officeart/2005/8/layout/vList5"/>
    <dgm:cxn modelId="{83DD116C-D68F-434C-BB42-D7619D36F51C}" type="presParOf" srcId="{BC50CC87-56E2-2E49-B1D2-EF15314AA660}" destId="{987A564E-32DC-964A-9D9F-A67E16875421}" srcOrd="3" destOrd="0" presId="urn:microsoft.com/office/officeart/2005/8/layout/vList5"/>
    <dgm:cxn modelId="{383B3597-E017-A745-8BBB-8718D4E0B9BC}" type="presParOf" srcId="{BC50CC87-56E2-2E49-B1D2-EF15314AA660}" destId="{8FD6F9F8-E6FA-B843-B1C0-3B3F0B2E48E1}" srcOrd="4" destOrd="0" presId="urn:microsoft.com/office/officeart/2005/8/layout/vList5"/>
    <dgm:cxn modelId="{22D73E36-4A7E-F647-99F5-580337DBBBC7}" type="presParOf" srcId="{8FD6F9F8-E6FA-B843-B1C0-3B3F0B2E48E1}" destId="{139C3E28-EA86-6641-89D5-7796F5367928}" srcOrd="0" destOrd="0" presId="urn:microsoft.com/office/officeart/2005/8/layout/vList5"/>
    <dgm:cxn modelId="{96E173C4-D739-6442-A30D-130F04B89FBE}" type="presParOf" srcId="{8FD6F9F8-E6FA-B843-B1C0-3B3F0B2E48E1}" destId="{6774C442-1774-BC46-8B84-DF711DDE38F9}" srcOrd="1" destOrd="0" presId="urn:microsoft.com/office/officeart/2005/8/layout/vList5"/>
    <dgm:cxn modelId="{79820812-D3D9-BB4A-8CE1-D2AE34F827AB}" type="presParOf" srcId="{BC50CC87-56E2-2E49-B1D2-EF15314AA660}" destId="{55FC30D4-3DBA-DF43-B3FF-E96EE2E5B18E}" srcOrd="5" destOrd="0" presId="urn:microsoft.com/office/officeart/2005/8/layout/vList5"/>
    <dgm:cxn modelId="{A3552199-18EE-FA40-8558-E8222AC32224}" type="presParOf" srcId="{BC50CC87-56E2-2E49-B1D2-EF15314AA660}" destId="{59486DFA-4A42-E246-98D4-DEBB52FBE2E6}" srcOrd="6" destOrd="0" presId="urn:microsoft.com/office/officeart/2005/8/layout/vList5"/>
    <dgm:cxn modelId="{A256FB54-AB02-3E48-8EE9-6B784FE5E8CC}" type="presParOf" srcId="{59486DFA-4A42-E246-98D4-DEBB52FBE2E6}" destId="{81412C79-FB6E-3B4F-894E-9407D8891141}" srcOrd="0" destOrd="0" presId="urn:microsoft.com/office/officeart/2005/8/layout/vList5"/>
    <dgm:cxn modelId="{30AFBEEB-E0BA-2845-958D-272AA3CE72C5}" type="presParOf" srcId="{59486DFA-4A42-E246-98D4-DEBB52FBE2E6}" destId="{52B787D5-8EBB-BB4E-9C46-A3F972EF677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570C9A-842A-45FC-AEB5-F1F24FCAF5A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2753268-054D-4292-B725-0C2D8B5AC680}">
      <dgm:prSet/>
      <dgm:spPr/>
      <dgm:t>
        <a:bodyPr/>
        <a:lstStyle/>
        <a:p>
          <a:r>
            <a:rPr lang="en-US"/>
            <a:t>Most companies run their own analytical chemical lab tests to test the feed ingredients.</a:t>
          </a:r>
        </a:p>
      </dgm:t>
    </dgm:pt>
    <dgm:pt modelId="{789511AF-FCCD-44AA-9C4C-154081722442}" type="parTrans" cxnId="{9552DA72-6954-4684-96AD-FC3E59E0231A}">
      <dgm:prSet/>
      <dgm:spPr/>
      <dgm:t>
        <a:bodyPr/>
        <a:lstStyle/>
        <a:p>
          <a:endParaRPr lang="en-US"/>
        </a:p>
      </dgm:t>
    </dgm:pt>
    <dgm:pt modelId="{D1696ADE-B15C-4416-B47C-D61216D267E8}" type="sibTrans" cxnId="{9552DA72-6954-4684-96AD-FC3E59E0231A}">
      <dgm:prSet/>
      <dgm:spPr/>
      <dgm:t>
        <a:bodyPr/>
        <a:lstStyle/>
        <a:p>
          <a:endParaRPr lang="en-US"/>
        </a:p>
      </dgm:t>
    </dgm:pt>
    <dgm:pt modelId="{816BA4D9-8554-49EE-A012-374DAE4764DA}">
      <dgm:prSet/>
      <dgm:spPr/>
      <dgm:t>
        <a:bodyPr/>
        <a:lstStyle/>
        <a:p>
          <a:r>
            <a:rPr lang="en-US"/>
            <a:t>Changing genetics of the birds requires constant nutritional changes.</a:t>
          </a:r>
        </a:p>
      </dgm:t>
    </dgm:pt>
    <dgm:pt modelId="{ECDF638A-22C6-4DCB-B736-04FB28663CA4}" type="parTrans" cxnId="{B9ED8FE7-A692-445F-8A95-43716AE8F542}">
      <dgm:prSet/>
      <dgm:spPr/>
      <dgm:t>
        <a:bodyPr/>
        <a:lstStyle/>
        <a:p>
          <a:endParaRPr lang="en-US"/>
        </a:p>
      </dgm:t>
    </dgm:pt>
    <dgm:pt modelId="{142990FA-3DBC-4160-B4ED-D887C34CC710}" type="sibTrans" cxnId="{B9ED8FE7-A692-445F-8A95-43716AE8F542}">
      <dgm:prSet/>
      <dgm:spPr/>
      <dgm:t>
        <a:bodyPr/>
        <a:lstStyle/>
        <a:p>
          <a:endParaRPr lang="en-US"/>
        </a:p>
      </dgm:t>
    </dgm:pt>
    <dgm:pt modelId="{14ECA8A5-D14A-4848-86A1-7C1917572EA7}" type="pres">
      <dgm:prSet presAssocID="{4B570C9A-842A-45FC-AEB5-F1F24FCAF5A0}" presName="root" presStyleCnt="0">
        <dgm:presLayoutVars>
          <dgm:dir/>
          <dgm:resizeHandles val="exact"/>
        </dgm:presLayoutVars>
      </dgm:prSet>
      <dgm:spPr/>
    </dgm:pt>
    <dgm:pt modelId="{6B712D75-6D8D-4058-816D-84D4179D8EC7}" type="pres">
      <dgm:prSet presAssocID="{82753268-054D-4292-B725-0C2D8B5AC680}" presName="compNode" presStyleCnt="0"/>
      <dgm:spPr/>
    </dgm:pt>
    <dgm:pt modelId="{3219EB3A-4110-49FA-B34C-125C6F956FFB}" type="pres">
      <dgm:prSet presAssocID="{82753268-054D-4292-B725-0C2D8B5AC68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ask"/>
        </a:ext>
      </dgm:extLst>
    </dgm:pt>
    <dgm:pt modelId="{FFAEFA00-EA13-4513-A2FB-2FC6C2B8BB0D}" type="pres">
      <dgm:prSet presAssocID="{82753268-054D-4292-B725-0C2D8B5AC680}" presName="spaceRect" presStyleCnt="0"/>
      <dgm:spPr/>
    </dgm:pt>
    <dgm:pt modelId="{F52178D1-9321-4C7A-BD23-065FE113652B}" type="pres">
      <dgm:prSet presAssocID="{82753268-054D-4292-B725-0C2D8B5AC680}" presName="textRect" presStyleLbl="revTx" presStyleIdx="0" presStyleCnt="2">
        <dgm:presLayoutVars>
          <dgm:chMax val="1"/>
          <dgm:chPref val="1"/>
        </dgm:presLayoutVars>
      </dgm:prSet>
      <dgm:spPr/>
    </dgm:pt>
    <dgm:pt modelId="{D90F523C-7606-45D5-BC5D-355BCE62F595}" type="pres">
      <dgm:prSet presAssocID="{D1696ADE-B15C-4416-B47C-D61216D267E8}" presName="sibTrans" presStyleCnt="0"/>
      <dgm:spPr/>
    </dgm:pt>
    <dgm:pt modelId="{77328180-80AD-494A-881C-CD7EE6F7570D}" type="pres">
      <dgm:prSet presAssocID="{816BA4D9-8554-49EE-A012-374DAE4764DA}" presName="compNode" presStyleCnt="0"/>
      <dgm:spPr/>
    </dgm:pt>
    <dgm:pt modelId="{40A4BC38-FE31-4511-A449-12AE54272B8A}" type="pres">
      <dgm:prSet presAssocID="{816BA4D9-8554-49EE-A012-374DAE4764D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4A03D049-25F4-4D06-9DD2-C8DC8D8843C4}" type="pres">
      <dgm:prSet presAssocID="{816BA4D9-8554-49EE-A012-374DAE4764DA}" presName="spaceRect" presStyleCnt="0"/>
      <dgm:spPr/>
    </dgm:pt>
    <dgm:pt modelId="{24C0E7CE-D215-4FED-94E5-D260BFE6FD9A}" type="pres">
      <dgm:prSet presAssocID="{816BA4D9-8554-49EE-A012-374DAE4764DA}" presName="textRect" presStyleLbl="revTx" presStyleIdx="1" presStyleCnt="2">
        <dgm:presLayoutVars>
          <dgm:chMax val="1"/>
          <dgm:chPref val="1"/>
        </dgm:presLayoutVars>
      </dgm:prSet>
      <dgm:spPr/>
    </dgm:pt>
  </dgm:ptLst>
  <dgm:cxnLst>
    <dgm:cxn modelId="{17763C1E-B747-4150-848A-49D3F3181511}" type="presOf" srcId="{4B570C9A-842A-45FC-AEB5-F1F24FCAF5A0}" destId="{14ECA8A5-D14A-4848-86A1-7C1917572EA7}" srcOrd="0" destOrd="0" presId="urn:microsoft.com/office/officeart/2018/2/layout/IconLabelList"/>
    <dgm:cxn modelId="{F022FD51-59CB-4B9D-9E21-30E3B8CD0082}" type="presOf" srcId="{816BA4D9-8554-49EE-A012-374DAE4764DA}" destId="{24C0E7CE-D215-4FED-94E5-D260BFE6FD9A}" srcOrd="0" destOrd="0" presId="urn:microsoft.com/office/officeart/2018/2/layout/IconLabelList"/>
    <dgm:cxn modelId="{75E9EE58-79A4-4C9C-90E8-B4B3CBB2D236}" type="presOf" srcId="{82753268-054D-4292-B725-0C2D8B5AC680}" destId="{F52178D1-9321-4C7A-BD23-065FE113652B}" srcOrd="0" destOrd="0" presId="urn:microsoft.com/office/officeart/2018/2/layout/IconLabelList"/>
    <dgm:cxn modelId="{9552DA72-6954-4684-96AD-FC3E59E0231A}" srcId="{4B570C9A-842A-45FC-AEB5-F1F24FCAF5A0}" destId="{82753268-054D-4292-B725-0C2D8B5AC680}" srcOrd="0" destOrd="0" parTransId="{789511AF-FCCD-44AA-9C4C-154081722442}" sibTransId="{D1696ADE-B15C-4416-B47C-D61216D267E8}"/>
    <dgm:cxn modelId="{B9ED8FE7-A692-445F-8A95-43716AE8F542}" srcId="{4B570C9A-842A-45FC-AEB5-F1F24FCAF5A0}" destId="{816BA4D9-8554-49EE-A012-374DAE4764DA}" srcOrd="1" destOrd="0" parTransId="{ECDF638A-22C6-4DCB-B736-04FB28663CA4}" sibTransId="{142990FA-3DBC-4160-B4ED-D887C34CC710}"/>
    <dgm:cxn modelId="{FFDF253E-9E79-465E-A402-47336556B5DA}" type="presParOf" srcId="{14ECA8A5-D14A-4848-86A1-7C1917572EA7}" destId="{6B712D75-6D8D-4058-816D-84D4179D8EC7}" srcOrd="0" destOrd="0" presId="urn:microsoft.com/office/officeart/2018/2/layout/IconLabelList"/>
    <dgm:cxn modelId="{887A8F5C-7D23-4858-B565-9C2808FBA895}" type="presParOf" srcId="{6B712D75-6D8D-4058-816D-84D4179D8EC7}" destId="{3219EB3A-4110-49FA-B34C-125C6F956FFB}" srcOrd="0" destOrd="0" presId="urn:microsoft.com/office/officeart/2018/2/layout/IconLabelList"/>
    <dgm:cxn modelId="{53EA0D29-8E50-4A35-B0CA-7CE29F75FE87}" type="presParOf" srcId="{6B712D75-6D8D-4058-816D-84D4179D8EC7}" destId="{FFAEFA00-EA13-4513-A2FB-2FC6C2B8BB0D}" srcOrd="1" destOrd="0" presId="urn:microsoft.com/office/officeart/2018/2/layout/IconLabelList"/>
    <dgm:cxn modelId="{040BAD40-A5E1-47E8-BFCB-4450B21226B5}" type="presParOf" srcId="{6B712D75-6D8D-4058-816D-84D4179D8EC7}" destId="{F52178D1-9321-4C7A-BD23-065FE113652B}" srcOrd="2" destOrd="0" presId="urn:microsoft.com/office/officeart/2018/2/layout/IconLabelList"/>
    <dgm:cxn modelId="{516F015F-1C91-4AAA-9D4D-7550C26D9D37}" type="presParOf" srcId="{14ECA8A5-D14A-4848-86A1-7C1917572EA7}" destId="{D90F523C-7606-45D5-BC5D-355BCE62F595}" srcOrd="1" destOrd="0" presId="urn:microsoft.com/office/officeart/2018/2/layout/IconLabelList"/>
    <dgm:cxn modelId="{B0237A40-1CFB-4102-8846-DE84465B1CDA}" type="presParOf" srcId="{14ECA8A5-D14A-4848-86A1-7C1917572EA7}" destId="{77328180-80AD-494A-881C-CD7EE6F7570D}" srcOrd="2" destOrd="0" presId="urn:microsoft.com/office/officeart/2018/2/layout/IconLabelList"/>
    <dgm:cxn modelId="{9DBD3342-B680-434F-BF17-A737437B07D0}" type="presParOf" srcId="{77328180-80AD-494A-881C-CD7EE6F7570D}" destId="{40A4BC38-FE31-4511-A449-12AE54272B8A}" srcOrd="0" destOrd="0" presId="urn:microsoft.com/office/officeart/2018/2/layout/IconLabelList"/>
    <dgm:cxn modelId="{98D0B840-17F7-46A4-85F3-BADE63C78E8F}" type="presParOf" srcId="{77328180-80AD-494A-881C-CD7EE6F7570D}" destId="{4A03D049-25F4-4D06-9DD2-C8DC8D8843C4}" srcOrd="1" destOrd="0" presId="urn:microsoft.com/office/officeart/2018/2/layout/IconLabelList"/>
    <dgm:cxn modelId="{5059565A-CE03-466A-8538-39BC162E92FB}" type="presParOf" srcId="{77328180-80AD-494A-881C-CD7EE6F7570D}" destId="{24C0E7CE-D215-4FED-94E5-D260BFE6FD9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32413-A885-474E-916A-BA64D5280430}">
      <dsp:nvSpPr>
        <dsp:cNvPr id="0" name=""/>
        <dsp:cNvSpPr/>
      </dsp:nvSpPr>
      <dsp:spPr>
        <a:xfrm>
          <a:off x="1556976" y="61207"/>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06174C-D50B-4504-96BB-1BF525255576}">
      <dsp:nvSpPr>
        <dsp:cNvPr id="0" name=""/>
        <dsp:cNvSpPr/>
      </dsp:nvSpPr>
      <dsp:spPr>
        <a:xfrm>
          <a:off x="152976" y="175066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a:t>One of the most important aspects of poultry production:</a:t>
          </a:r>
        </a:p>
      </dsp:txBody>
      <dsp:txXfrm>
        <a:off x="152976" y="1750661"/>
        <a:ext cx="4320000" cy="648000"/>
      </dsp:txXfrm>
    </dsp:sp>
    <dsp:sp modelId="{71F7BB7F-F383-43B8-A095-6A3F64E6F20F}">
      <dsp:nvSpPr>
        <dsp:cNvPr id="0" name=""/>
        <dsp:cNvSpPr/>
      </dsp:nvSpPr>
      <dsp:spPr>
        <a:xfrm>
          <a:off x="152976" y="2481198"/>
          <a:ext cx="4320000" cy="170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r>
            <a:rPr lang="en-US" sz="1700" kern="1200" dirty="0"/>
            <a:t>Comprises </a:t>
          </a:r>
          <a:r>
            <a:rPr lang="en-US" sz="1700" b="1" kern="1200" dirty="0"/>
            <a:t>60-70% of production costs</a:t>
          </a:r>
          <a:endParaRPr lang="en-US" sz="1700" kern="1200" dirty="0">
            <a:highlight>
              <a:srgbClr val="FFFF00"/>
            </a:highlight>
          </a:endParaRPr>
        </a:p>
        <a:p>
          <a:pPr marL="0" lvl="0" indent="0" algn="ctr"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r>
            <a:rPr lang="en-US" sz="1700" kern="1200"/>
            <a:t>Modern poultry industry production growth is a result of improvements in nutrition, genetics, and environment!</a:t>
          </a:r>
        </a:p>
      </dsp:txBody>
      <dsp:txXfrm>
        <a:off x="152976" y="2481198"/>
        <a:ext cx="4320000" cy="1706850"/>
      </dsp:txXfrm>
    </dsp:sp>
    <dsp:sp modelId="{8F92349E-7D4F-4C0E-9F01-CC9D11FA9F09}">
      <dsp:nvSpPr>
        <dsp:cNvPr id="0" name=""/>
        <dsp:cNvSpPr/>
      </dsp:nvSpPr>
      <dsp:spPr>
        <a:xfrm>
          <a:off x="6632976" y="61207"/>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71258C-E9AA-4893-A8CC-F1A7644C5C3E}">
      <dsp:nvSpPr>
        <dsp:cNvPr id="0" name=""/>
        <dsp:cNvSpPr/>
      </dsp:nvSpPr>
      <dsp:spPr>
        <a:xfrm>
          <a:off x="5228976" y="175066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300" kern="1200"/>
            <a:t>Commercial Poultry:</a:t>
          </a:r>
        </a:p>
      </dsp:txBody>
      <dsp:txXfrm>
        <a:off x="5228976" y="1750661"/>
        <a:ext cx="4320000" cy="648000"/>
      </dsp:txXfrm>
    </dsp:sp>
    <dsp:sp modelId="{5CEAA07B-D6C1-47BC-80C7-C12D1DC88555}">
      <dsp:nvSpPr>
        <dsp:cNvPr id="0" name=""/>
        <dsp:cNvSpPr/>
      </dsp:nvSpPr>
      <dsp:spPr>
        <a:xfrm>
          <a:off x="5228976" y="2481198"/>
          <a:ext cx="4320000" cy="1706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r>
            <a:rPr lang="en-US" sz="1700" kern="1200" dirty="0"/>
            <a:t>Birds need to </a:t>
          </a:r>
          <a:r>
            <a:rPr lang="en-US" sz="1700" b="1" kern="1200" dirty="0"/>
            <a:t>grow rapidly</a:t>
          </a:r>
          <a:r>
            <a:rPr lang="en-US" sz="1700" kern="1200" dirty="0"/>
            <a:t> &amp; </a:t>
          </a:r>
          <a:r>
            <a:rPr lang="en-US" sz="1700" b="1" kern="1200" dirty="0"/>
            <a:t>mature earlier</a:t>
          </a:r>
          <a:endParaRPr lang="en-US" sz="1700" kern="1200" dirty="0"/>
        </a:p>
      </dsp:txBody>
      <dsp:txXfrm>
        <a:off x="5228976" y="2481198"/>
        <a:ext cx="4320000" cy="17068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2CC0F-6BFF-1A41-B775-AE3D4AA8FBEB}">
      <dsp:nvSpPr>
        <dsp:cNvPr id="0" name=""/>
        <dsp:cNvSpPr/>
      </dsp:nvSpPr>
      <dsp:spPr>
        <a:xfrm>
          <a:off x="0" y="0"/>
          <a:ext cx="7455297" cy="1095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Ingredient A contains 1.5% lysine with a digestibility of 90%.</a:t>
          </a:r>
        </a:p>
      </dsp:txBody>
      <dsp:txXfrm>
        <a:off x="32082" y="32082"/>
        <a:ext cx="6273303" cy="1031211"/>
      </dsp:txXfrm>
    </dsp:sp>
    <dsp:sp modelId="{EE63CCEC-B502-804C-B92D-4B86895749E5}">
      <dsp:nvSpPr>
        <dsp:cNvPr id="0" name=""/>
        <dsp:cNvSpPr/>
      </dsp:nvSpPr>
      <dsp:spPr>
        <a:xfrm>
          <a:off x="657820" y="1277937"/>
          <a:ext cx="7455297" cy="1095375"/>
        </a:xfrm>
        <a:prstGeom prst="roundRect">
          <a:avLst>
            <a:gd name="adj" fmla="val 10000"/>
          </a:avLst>
        </a:prstGeom>
        <a:solidFill>
          <a:schemeClr val="accent2">
            <a:hueOff val="-716791"/>
            <a:satOff val="-17272"/>
            <a:lumOff val="-10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Ingredient B contains 2.0% lysine with a digestibility of 50%.</a:t>
          </a:r>
        </a:p>
      </dsp:txBody>
      <dsp:txXfrm>
        <a:off x="689902" y="1310019"/>
        <a:ext cx="6021319" cy="1031211"/>
      </dsp:txXfrm>
    </dsp:sp>
    <dsp:sp modelId="{A5D6FA04-69B2-5342-AC45-905A7F50AAB9}">
      <dsp:nvSpPr>
        <dsp:cNvPr id="0" name=""/>
        <dsp:cNvSpPr/>
      </dsp:nvSpPr>
      <dsp:spPr>
        <a:xfrm>
          <a:off x="1315640" y="2555874"/>
          <a:ext cx="7455297" cy="1095375"/>
        </a:xfrm>
        <a:prstGeom prst="roundRect">
          <a:avLst>
            <a:gd name="adj" fmla="val 10000"/>
          </a:avLst>
        </a:prstGeom>
        <a:solidFill>
          <a:schemeClr val="accent2">
            <a:hueOff val="-1433582"/>
            <a:satOff val="-34544"/>
            <a:lumOff val="-2078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Which ingredient is contributing more to the dietary lysine? </a:t>
          </a:r>
          <a:endParaRPr lang="en-US" sz="2900" kern="1200" dirty="0"/>
        </a:p>
      </dsp:txBody>
      <dsp:txXfrm>
        <a:off x="1347722" y="2587956"/>
        <a:ext cx="6021319" cy="1031211"/>
      </dsp:txXfrm>
    </dsp:sp>
    <dsp:sp modelId="{CB5CDD32-5A87-5F4D-83E4-9994BAE59374}">
      <dsp:nvSpPr>
        <dsp:cNvPr id="0" name=""/>
        <dsp:cNvSpPr/>
      </dsp:nvSpPr>
      <dsp:spPr>
        <a:xfrm>
          <a:off x="6743303" y="830659"/>
          <a:ext cx="711993" cy="71199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903501" y="830659"/>
        <a:ext cx="391597" cy="535775"/>
      </dsp:txXfrm>
    </dsp:sp>
    <dsp:sp modelId="{A77A44FB-8B89-734F-8B5A-699E643421B4}">
      <dsp:nvSpPr>
        <dsp:cNvPr id="0" name=""/>
        <dsp:cNvSpPr/>
      </dsp:nvSpPr>
      <dsp:spPr>
        <a:xfrm>
          <a:off x="7401123" y="2101294"/>
          <a:ext cx="711993" cy="711993"/>
        </a:xfrm>
        <a:prstGeom prst="downArrow">
          <a:avLst>
            <a:gd name="adj1" fmla="val 55000"/>
            <a:gd name="adj2" fmla="val 45000"/>
          </a:avLst>
        </a:prstGeom>
        <a:solidFill>
          <a:schemeClr val="accent2">
            <a:tint val="40000"/>
            <a:alpha val="90000"/>
            <a:hueOff val="-1429471"/>
            <a:satOff val="-67252"/>
            <a:lumOff val="-5516"/>
            <a:alphaOff val="0"/>
          </a:schemeClr>
        </a:solidFill>
        <a:ln w="12700" cap="flat" cmpd="sng" algn="ctr">
          <a:solidFill>
            <a:schemeClr val="accent2">
              <a:tint val="40000"/>
              <a:alpha val="90000"/>
              <a:hueOff val="-1429471"/>
              <a:satOff val="-67252"/>
              <a:lumOff val="-55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561321" y="2101294"/>
        <a:ext cx="391597" cy="535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F3934-7310-2B40-84A7-8B0DB653C135}">
      <dsp:nvSpPr>
        <dsp:cNvPr id="0" name=""/>
        <dsp:cNvSpPr/>
      </dsp:nvSpPr>
      <dsp:spPr>
        <a:xfrm rot="5400000">
          <a:off x="4351441" y="-1626766"/>
          <a:ext cx="1073069" cy="460044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Human Error (Improper Formulation)</a:t>
          </a:r>
        </a:p>
        <a:p>
          <a:pPr marL="171450" lvl="1" indent="-171450" algn="l" defTabSz="844550">
            <a:lnSpc>
              <a:spcPct val="90000"/>
            </a:lnSpc>
            <a:spcBef>
              <a:spcPct val="0"/>
            </a:spcBef>
            <a:spcAft>
              <a:spcPct val="15000"/>
            </a:spcAft>
            <a:buChar char="•"/>
          </a:pPr>
          <a:r>
            <a:rPr lang="en-US" sz="1900" kern="1200"/>
            <a:t>Ingredient Variation</a:t>
          </a:r>
        </a:p>
        <a:p>
          <a:pPr marL="171450" lvl="1" indent="-171450" algn="l" defTabSz="844550">
            <a:lnSpc>
              <a:spcPct val="90000"/>
            </a:lnSpc>
            <a:spcBef>
              <a:spcPct val="0"/>
            </a:spcBef>
            <a:spcAft>
              <a:spcPct val="15000"/>
            </a:spcAft>
            <a:buChar char="•"/>
          </a:pPr>
          <a:r>
            <a:rPr lang="en-US" sz="1900" kern="1200"/>
            <a:t>Ingredient Antagonism</a:t>
          </a:r>
        </a:p>
      </dsp:txBody>
      <dsp:txXfrm rot="-5400000">
        <a:off x="2587752" y="189306"/>
        <a:ext cx="4548065" cy="968303"/>
      </dsp:txXfrm>
    </dsp:sp>
    <dsp:sp modelId="{30511027-DEA3-9A4E-B3F1-ACB3D384974B}">
      <dsp:nvSpPr>
        <dsp:cNvPr id="0" name=""/>
        <dsp:cNvSpPr/>
      </dsp:nvSpPr>
      <dsp:spPr>
        <a:xfrm>
          <a:off x="0" y="2788"/>
          <a:ext cx="2587752" cy="134133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a:t>Diet</a:t>
          </a:r>
          <a:endParaRPr lang="en-US" sz="2700" kern="1200"/>
        </a:p>
      </dsp:txBody>
      <dsp:txXfrm>
        <a:off x="65479" y="68267"/>
        <a:ext cx="2456794" cy="1210378"/>
      </dsp:txXfrm>
    </dsp:sp>
    <dsp:sp modelId="{ABE25D7C-4C33-824A-8859-A916698ECB17}">
      <dsp:nvSpPr>
        <dsp:cNvPr id="0" name=""/>
        <dsp:cNvSpPr/>
      </dsp:nvSpPr>
      <dsp:spPr>
        <a:xfrm rot="5400000">
          <a:off x="4351441" y="-218363"/>
          <a:ext cx="1073069" cy="460044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Gastrointestinal Disease</a:t>
          </a:r>
        </a:p>
        <a:p>
          <a:pPr marL="171450" lvl="1" indent="-171450" algn="l" defTabSz="844550">
            <a:lnSpc>
              <a:spcPct val="90000"/>
            </a:lnSpc>
            <a:spcBef>
              <a:spcPct val="0"/>
            </a:spcBef>
            <a:spcAft>
              <a:spcPct val="15000"/>
            </a:spcAft>
            <a:buChar char="•"/>
          </a:pPr>
          <a:r>
            <a:rPr lang="en-US" sz="1900" kern="1200"/>
            <a:t>Physiology</a:t>
          </a:r>
        </a:p>
      </dsp:txBody>
      <dsp:txXfrm rot="-5400000">
        <a:off x="2587752" y="1597709"/>
        <a:ext cx="4548065" cy="968303"/>
      </dsp:txXfrm>
    </dsp:sp>
    <dsp:sp modelId="{8810E465-0853-4E4A-95D2-82F84CE13623}">
      <dsp:nvSpPr>
        <dsp:cNvPr id="0" name=""/>
        <dsp:cNvSpPr/>
      </dsp:nvSpPr>
      <dsp:spPr>
        <a:xfrm>
          <a:off x="0" y="1411192"/>
          <a:ext cx="2587752" cy="134133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a:t>Malabsorption</a:t>
          </a:r>
          <a:endParaRPr lang="en-US" sz="2700" kern="1200"/>
        </a:p>
      </dsp:txBody>
      <dsp:txXfrm>
        <a:off x="65479" y="1476671"/>
        <a:ext cx="2456794" cy="1210378"/>
      </dsp:txXfrm>
    </dsp:sp>
    <dsp:sp modelId="{6774C442-1774-BC46-8B84-DF711DDE38F9}">
      <dsp:nvSpPr>
        <dsp:cNvPr id="0" name=""/>
        <dsp:cNvSpPr/>
      </dsp:nvSpPr>
      <dsp:spPr>
        <a:xfrm rot="5400000">
          <a:off x="4351441" y="1190040"/>
          <a:ext cx="1073069" cy="460044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Overproduction/Under Consumption</a:t>
          </a:r>
        </a:p>
        <a:p>
          <a:pPr marL="171450" lvl="1" indent="-171450" algn="l" defTabSz="844550">
            <a:lnSpc>
              <a:spcPct val="90000"/>
            </a:lnSpc>
            <a:spcBef>
              <a:spcPct val="0"/>
            </a:spcBef>
            <a:spcAft>
              <a:spcPct val="15000"/>
            </a:spcAft>
            <a:buChar char="•"/>
          </a:pPr>
          <a:r>
            <a:rPr lang="en-US" sz="1900" kern="1200"/>
            <a:t>Feed Separation</a:t>
          </a:r>
        </a:p>
      </dsp:txBody>
      <dsp:txXfrm rot="-5400000">
        <a:off x="2587752" y="3006113"/>
        <a:ext cx="4548065" cy="968303"/>
      </dsp:txXfrm>
    </dsp:sp>
    <dsp:sp modelId="{139C3E28-EA86-6641-89D5-7796F5367928}">
      <dsp:nvSpPr>
        <dsp:cNvPr id="0" name=""/>
        <dsp:cNvSpPr/>
      </dsp:nvSpPr>
      <dsp:spPr>
        <a:xfrm>
          <a:off x="0" y="2819595"/>
          <a:ext cx="2587752" cy="134133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a:t>Feeding Management</a:t>
          </a:r>
          <a:endParaRPr lang="en-US" sz="2700" kern="1200"/>
        </a:p>
      </dsp:txBody>
      <dsp:txXfrm>
        <a:off x="65479" y="2885074"/>
        <a:ext cx="2456794" cy="1210378"/>
      </dsp:txXfrm>
    </dsp:sp>
    <dsp:sp modelId="{52B787D5-8EBB-BB4E-9C46-A3F972EF6771}">
      <dsp:nvSpPr>
        <dsp:cNvPr id="0" name=""/>
        <dsp:cNvSpPr/>
      </dsp:nvSpPr>
      <dsp:spPr>
        <a:xfrm rot="5400000">
          <a:off x="4351441" y="2598443"/>
          <a:ext cx="1073069" cy="460044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Oxidation of Ingredients</a:t>
          </a:r>
        </a:p>
        <a:p>
          <a:pPr marL="171450" lvl="1" indent="-171450" algn="l" defTabSz="844550">
            <a:lnSpc>
              <a:spcPct val="90000"/>
            </a:lnSpc>
            <a:spcBef>
              <a:spcPct val="0"/>
            </a:spcBef>
            <a:spcAft>
              <a:spcPct val="15000"/>
            </a:spcAft>
            <a:buChar char="•"/>
          </a:pPr>
          <a:r>
            <a:rPr lang="en-US" sz="1900" kern="1200"/>
            <a:t>Degradation</a:t>
          </a:r>
        </a:p>
      </dsp:txBody>
      <dsp:txXfrm rot="-5400000">
        <a:off x="2587752" y="4414516"/>
        <a:ext cx="4548065" cy="968303"/>
      </dsp:txXfrm>
    </dsp:sp>
    <dsp:sp modelId="{81412C79-FB6E-3B4F-894E-9407D8891141}">
      <dsp:nvSpPr>
        <dsp:cNvPr id="0" name=""/>
        <dsp:cNvSpPr/>
      </dsp:nvSpPr>
      <dsp:spPr>
        <a:xfrm>
          <a:off x="0" y="4227999"/>
          <a:ext cx="2587752" cy="134133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kern="1200"/>
            <a:t>Feed Management</a:t>
          </a:r>
          <a:endParaRPr lang="en-US" sz="2700" kern="1200"/>
        </a:p>
      </dsp:txBody>
      <dsp:txXfrm>
        <a:off x="65479" y="4293478"/>
        <a:ext cx="2456794" cy="1210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9EB3A-4110-49FA-B34C-125C6F956FFB}">
      <dsp:nvSpPr>
        <dsp:cNvPr id="0" name=""/>
        <dsp:cNvSpPr/>
      </dsp:nvSpPr>
      <dsp:spPr>
        <a:xfrm>
          <a:off x="1340976" y="25850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2178D1-9321-4C7A-BD23-065FE113652B}">
      <dsp:nvSpPr>
        <dsp:cNvPr id="0" name=""/>
        <dsp:cNvSpPr/>
      </dsp:nvSpPr>
      <dsp:spPr>
        <a:xfrm>
          <a:off x="152976" y="2672745"/>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Most companies run their own analytical chemical lab tests to test the feed ingredients.</a:t>
          </a:r>
        </a:p>
      </dsp:txBody>
      <dsp:txXfrm>
        <a:off x="152976" y="2672745"/>
        <a:ext cx="4320000" cy="720000"/>
      </dsp:txXfrm>
    </dsp:sp>
    <dsp:sp modelId="{40A4BC38-FE31-4511-A449-12AE54272B8A}">
      <dsp:nvSpPr>
        <dsp:cNvPr id="0" name=""/>
        <dsp:cNvSpPr/>
      </dsp:nvSpPr>
      <dsp:spPr>
        <a:xfrm>
          <a:off x="6416976" y="25850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C0E7CE-D215-4FED-94E5-D260BFE6FD9A}">
      <dsp:nvSpPr>
        <dsp:cNvPr id="0" name=""/>
        <dsp:cNvSpPr/>
      </dsp:nvSpPr>
      <dsp:spPr>
        <a:xfrm>
          <a:off x="5228976" y="2672745"/>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Changing genetics of the birds requires constant nutritional changes.</a:t>
          </a:r>
        </a:p>
      </dsp:txBody>
      <dsp:txXfrm>
        <a:off x="5228976" y="2672745"/>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F03DE-D81A-5745-9E93-CB854E8AB4C5}" type="datetimeFigureOut">
              <a:rPr lang="en-US" smtClean="0"/>
              <a:t>7/6/20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8303B-C991-1348-8F63-7401B27E2CDB}" type="slidenum">
              <a:rPr lang="en-US" smtClean="0"/>
              <a:t>‹#›</a:t>
            </a:fld>
            <a:endParaRPr lang="en-US"/>
          </a:p>
        </p:txBody>
      </p:sp>
    </p:spTree>
    <p:extLst>
      <p:ext uri="{BB962C8B-B14F-4D97-AF65-F5344CB8AC3E}">
        <p14:creationId xmlns:p14="http://schemas.microsoft.com/office/powerpoint/2010/main" val="100468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9881B1DA-A27E-4D4E-BBFD-7423457EAD85}" type="datetimeFigureOut">
              <a:rPr lang="en-US" smtClean="0"/>
              <a:t>7/6/20</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40CEEA75-8D04-4FCE-9EBD-B933791DBFAB}" type="slidenum">
              <a:rPr lang="en-US" smtClean="0"/>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46608"/>
      </p:ext>
    </p:extLst>
  </p:cSld>
  <p:clrMapOvr>
    <a:masterClrMapping/>
  </p:clrMapOvr>
  <p:transition spd="med">
    <p:fade/>
  </p:transition>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1B1DA-A27E-4D4E-BBFD-7423457EAD85}" type="datetimeFigureOut">
              <a:rPr lang="en-US" smtClean="0"/>
              <a:t>7/6/20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80658730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9881B1DA-A27E-4D4E-BBFD-7423457EAD85}" type="datetimeFigureOut">
              <a:rPr lang="en-US" smtClean="0"/>
              <a:t>7/6/20</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40CEEA75-8D04-4FCE-9EBD-B933791DBFAB}"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46394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1B1DA-A27E-4D4E-BBFD-7423457EAD85}" type="datetimeFigureOut">
              <a:rPr lang="en-US" smtClean="0"/>
              <a:t>7/6/20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426323278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9881B1DA-A27E-4D4E-BBFD-7423457EAD85}" type="datetimeFigureOut">
              <a:rPr lang="en-US" smtClean="0"/>
              <a:t>7/6/20</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40CEEA75-8D04-4FCE-9EBD-B933791DBFAB}"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1438157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81B1DA-A27E-4D4E-BBFD-7423457EAD85}" type="datetimeFigureOut">
              <a:rPr lang="en-US" smtClean="0"/>
              <a:t>7/6/20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31374308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81B1DA-A27E-4D4E-BBFD-7423457EAD85}" type="datetimeFigureOut">
              <a:rPr lang="en-US" smtClean="0"/>
              <a:t>7/6/20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34069070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81B1DA-A27E-4D4E-BBFD-7423457EAD85}" type="datetimeFigureOut">
              <a:rPr lang="en-US" smtClean="0"/>
              <a:t>7/6/20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09499052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9881B1DA-A27E-4D4E-BBFD-7423457EAD85}" type="datetimeFigureOut">
              <a:rPr lang="en-US" smtClean="0"/>
              <a:t>7/6/20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3000204048"/>
      </p:ext>
    </p:extLst>
  </p:cSld>
  <p:clrMapOvr>
    <a:masterClrMapping/>
  </p:clrMapOvr>
  <p:transition spd="med">
    <p:fade/>
  </p:transition>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9881B1DA-A27E-4D4E-BBFD-7423457EAD85}" type="datetimeFigureOut">
              <a:rPr lang="en-US" smtClean="0"/>
              <a:t>7/6/20</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40CEEA75-8D04-4FCE-9EBD-B933791DBFAB}" type="slidenum">
              <a:rPr lang="en-US" smtClean="0"/>
              <a:t>‹#›</a:t>
            </a:fld>
            <a:endParaRPr lang="en-US"/>
          </a:p>
        </p:txBody>
      </p:sp>
    </p:spTree>
    <p:extLst>
      <p:ext uri="{BB962C8B-B14F-4D97-AF65-F5344CB8AC3E}">
        <p14:creationId xmlns:p14="http://schemas.microsoft.com/office/powerpoint/2010/main" val="1539720323"/>
      </p:ext>
    </p:extLst>
  </p:cSld>
  <p:clrMapOvr>
    <a:masterClrMapping/>
  </p:clrMapOvr>
  <p:transition spd="med">
    <p:fade/>
  </p:transition>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9881B1DA-A27E-4D4E-BBFD-7423457EAD85}" type="datetimeFigureOut">
              <a:rPr lang="en-US" smtClean="0"/>
              <a:t>7/6/20</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40CEEA75-8D04-4FCE-9EBD-B933791DBFAB}" type="slidenum">
              <a:rPr lang="en-US" smtClean="0"/>
              <a:t>‹#›</a:t>
            </a:fld>
            <a:endParaRPr lang="en-US"/>
          </a:p>
        </p:txBody>
      </p:sp>
    </p:spTree>
    <p:extLst>
      <p:ext uri="{BB962C8B-B14F-4D97-AF65-F5344CB8AC3E}">
        <p14:creationId xmlns:p14="http://schemas.microsoft.com/office/powerpoint/2010/main" val="232305044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9881B1DA-A27E-4D4E-BBFD-7423457EAD85}" type="datetimeFigureOut">
              <a:rPr lang="en-US" smtClean="0"/>
              <a:t>7/6/20</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40CEEA75-8D04-4FCE-9EBD-B933791DBFAB}"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380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9832" y="1792224"/>
            <a:ext cx="4297680" cy="2581283"/>
          </a:xfrm>
        </p:spPr>
        <p:txBody>
          <a:bodyPr>
            <a:normAutofit/>
          </a:bodyPr>
          <a:lstStyle/>
          <a:p>
            <a:r>
              <a:rPr lang="en-US" sz="5400" dirty="0"/>
              <a:t>POULTRY SCIENCE:</a:t>
            </a:r>
            <a:br>
              <a:rPr lang="en-US" sz="5400" dirty="0"/>
            </a:br>
            <a:r>
              <a:rPr lang="en-US" sz="4400" dirty="0"/>
              <a:t>Nutrition</a:t>
            </a:r>
            <a:endParaRPr lang="en-US" sz="5400" dirty="0"/>
          </a:p>
        </p:txBody>
      </p:sp>
      <p:sp>
        <p:nvSpPr>
          <p:cNvPr id="3" name="Subtitle 2"/>
          <p:cNvSpPr>
            <a:spLocks noGrp="1"/>
          </p:cNvSpPr>
          <p:nvPr>
            <p:ph type="subTitle" idx="1"/>
          </p:nvPr>
        </p:nvSpPr>
        <p:spPr>
          <a:xfrm>
            <a:off x="7861702" y="4943855"/>
            <a:ext cx="3793678" cy="917361"/>
          </a:xfrm>
        </p:spPr>
        <p:txBody>
          <a:bodyPr>
            <a:normAutofit/>
          </a:bodyPr>
          <a:lstStyle/>
          <a:p>
            <a:r>
              <a:rPr lang="en-US" sz="2400" b="1" dirty="0">
                <a:latin typeface="+mj-lt"/>
              </a:rPr>
              <a:t>Unit 8</a:t>
            </a:r>
          </a:p>
        </p:txBody>
      </p:sp>
      <p:pic>
        <p:nvPicPr>
          <p:cNvPr id="5" name="Picture 4" descr="A picture containing red&#10;&#10;Description automatically generated">
            <a:extLst>
              <a:ext uri="{FF2B5EF4-FFF2-40B4-BE49-F238E27FC236}">
                <a16:creationId xmlns:a16="http://schemas.microsoft.com/office/drawing/2014/main" id="{950046DD-F550-7741-A198-D0D2CC3CF8B1}"/>
              </a:ext>
            </a:extLst>
          </p:cNvPr>
          <p:cNvPicPr>
            <a:picLocks noChangeAspect="1"/>
          </p:cNvPicPr>
          <p:nvPr/>
        </p:nvPicPr>
        <p:blipFill>
          <a:blip r:embed="rId2"/>
          <a:stretch>
            <a:fillRect/>
          </a:stretch>
        </p:blipFill>
        <p:spPr>
          <a:xfrm>
            <a:off x="7766852" y="770097"/>
            <a:ext cx="3888528" cy="973386"/>
          </a:xfrm>
          <a:prstGeom prst="rect">
            <a:avLst/>
          </a:prstGeom>
        </p:spPr>
      </p:pic>
    </p:spTree>
    <p:extLst>
      <p:ext uri="{BB962C8B-B14F-4D97-AF65-F5344CB8AC3E}">
        <p14:creationId xmlns:p14="http://schemas.microsoft.com/office/powerpoint/2010/main" val="118490559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C903ED-0469-DE48-8B18-57B92F534F98}"/>
              </a:ext>
            </a:extLst>
          </p:cNvPr>
          <p:cNvSpPr>
            <a:spLocks noGrp="1"/>
          </p:cNvSpPr>
          <p:nvPr>
            <p:ph type="title"/>
          </p:nvPr>
        </p:nvSpPr>
        <p:spPr>
          <a:xfrm>
            <a:off x="4949072" y="1215025"/>
            <a:ext cx="6755199" cy="914035"/>
          </a:xfrm>
        </p:spPr>
        <p:txBody>
          <a:bodyPr>
            <a:normAutofit/>
          </a:bodyPr>
          <a:lstStyle/>
          <a:p>
            <a:r>
              <a:rPr lang="en-US" dirty="0"/>
              <a:t>Nutrient Groups</a:t>
            </a:r>
          </a:p>
        </p:txBody>
      </p:sp>
      <p:pic>
        <p:nvPicPr>
          <p:cNvPr id="5" name="Picture 4" descr="A close up of a bird&#10;&#10;Description automatically generated">
            <a:extLst>
              <a:ext uri="{FF2B5EF4-FFF2-40B4-BE49-F238E27FC236}">
                <a16:creationId xmlns:a16="http://schemas.microsoft.com/office/drawing/2014/main" id="{4B65179A-DA80-6742-966C-2B20E3C08064}"/>
              </a:ext>
            </a:extLst>
          </p:cNvPr>
          <p:cNvPicPr>
            <a:picLocks noChangeAspect="1"/>
          </p:cNvPicPr>
          <p:nvPr/>
        </p:nvPicPr>
        <p:blipFill rotWithShape="1">
          <a:blip r:embed="rId2">
            <a:extLst>
              <a:ext uri="{28A0092B-C50C-407E-A947-70E740481C1C}">
                <a14:useLocalDpi xmlns:a14="http://schemas.microsoft.com/office/drawing/2010/main" val="0"/>
              </a:ext>
            </a:extLst>
          </a:blip>
          <a:srcRect l="19420" r="30571" b="2"/>
          <a:stretch/>
        </p:blipFill>
        <p:spPr>
          <a:xfrm>
            <a:off x="303111" y="530718"/>
            <a:ext cx="4342851" cy="5796563"/>
          </a:xfrm>
          <a:prstGeom prst="rect">
            <a:avLst/>
          </a:prstGeom>
        </p:spPr>
      </p:pic>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2190519-B569-D94A-9D18-90176D91A5B0}"/>
              </a:ext>
            </a:extLst>
          </p:cNvPr>
          <p:cNvSpPr>
            <a:spLocks noGrp="1"/>
          </p:cNvSpPr>
          <p:nvPr>
            <p:ph idx="1"/>
          </p:nvPr>
        </p:nvSpPr>
        <p:spPr>
          <a:xfrm>
            <a:off x="4949072" y="2438399"/>
            <a:ext cx="7088440" cy="4141693"/>
          </a:xfrm>
        </p:spPr>
        <p:txBody>
          <a:bodyPr>
            <a:normAutofit/>
          </a:bodyPr>
          <a:lstStyle/>
          <a:p>
            <a:pPr marL="0" indent="0">
              <a:buNone/>
            </a:pPr>
            <a:r>
              <a:rPr lang="en-US" sz="2400" b="1" dirty="0"/>
              <a:t>Dietary Protein:</a:t>
            </a:r>
          </a:p>
          <a:p>
            <a:pPr lvl="1"/>
            <a:r>
              <a:rPr lang="en-US" sz="2000" dirty="0"/>
              <a:t>Chains of </a:t>
            </a:r>
            <a:r>
              <a:rPr lang="en-US" sz="2000" b="1" dirty="0"/>
              <a:t>Amino Acids</a:t>
            </a:r>
            <a:r>
              <a:rPr lang="en-US" sz="2000" dirty="0"/>
              <a:t> (the building blocks of proteins)</a:t>
            </a:r>
          </a:p>
          <a:p>
            <a:pPr lvl="2">
              <a:buFont typeface="Arial" panose="020B0604020202020204" pitchFamily="34" charset="0"/>
              <a:buChar char="•"/>
            </a:pPr>
            <a:r>
              <a:rPr lang="en-US" sz="1800" u="sng" dirty="0"/>
              <a:t>Essential Amino Acids</a:t>
            </a:r>
            <a:r>
              <a:rPr lang="en-US" sz="1800" dirty="0"/>
              <a:t>: </a:t>
            </a:r>
            <a:r>
              <a:rPr lang="en-US" sz="1800" b="1" dirty="0"/>
              <a:t>cannot</a:t>
            </a:r>
            <a:r>
              <a:rPr lang="en-US" sz="1800" dirty="0"/>
              <a:t> be metabolized in the body – must be in feedstuffs</a:t>
            </a:r>
          </a:p>
          <a:p>
            <a:pPr lvl="2">
              <a:buFont typeface="Arial" panose="020B0604020202020204" pitchFamily="34" charset="0"/>
              <a:buChar char="•"/>
            </a:pPr>
            <a:r>
              <a:rPr lang="en-US" sz="1800" u="sng" dirty="0"/>
              <a:t>Non-Essential Amino Acids</a:t>
            </a:r>
            <a:r>
              <a:rPr lang="en-US" sz="1800" dirty="0"/>
              <a:t>: </a:t>
            </a:r>
            <a:r>
              <a:rPr lang="en-US" sz="1800" b="1" dirty="0"/>
              <a:t>can</a:t>
            </a:r>
            <a:r>
              <a:rPr lang="en-US" sz="1800" dirty="0"/>
              <a:t> be metabolized in the body</a:t>
            </a:r>
          </a:p>
          <a:p>
            <a:pPr lvl="1"/>
            <a:r>
              <a:rPr lang="en-US" sz="2000" dirty="0"/>
              <a:t>Used in the body for formation of lean tissue, enzymes, hormones, and body metabolites</a:t>
            </a:r>
          </a:p>
          <a:p>
            <a:pPr lvl="1"/>
            <a:r>
              <a:rPr lang="en-US" sz="2000" dirty="0"/>
              <a:t>Young animals use for building</a:t>
            </a:r>
          </a:p>
          <a:p>
            <a:pPr lvl="1"/>
            <a:r>
              <a:rPr lang="en-US" sz="2000" dirty="0"/>
              <a:t>Old animals use for maintaining</a:t>
            </a:r>
          </a:p>
        </p:txBody>
      </p:sp>
    </p:spTree>
    <p:extLst>
      <p:ext uri="{BB962C8B-B14F-4D97-AF65-F5344CB8AC3E}">
        <p14:creationId xmlns:p14="http://schemas.microsoft.com/office/powerpoint/2010/main" val="41074969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C903ED-0469-DE48-8B18-57B92F534F98}"/>
              </a:ext>
            </a:extLst>
          </p:cNvPr>
          <p:cNvSpPr>
            <a:spLocks noGrp="1"/>
          </p:cNvSpPr>
          <p:nvPr>
            <p:ph type="title"/>
          </p:nvPr>
        </p:nvSpPr>
        <p:spPr>
          <a:xfrm>
            <a:off x="4949072" y="1290917"/>
            <a:ext cx="6755199" cy="838143"/>
          </a:xfrm>
        </p:spPr>
        <p:txBody>
          <a:bodyPr>
            <a:normAutofit/>
          </a:bodyPr>
          <a:lstStyle/>
          <a:p>
            <a:r>
              <a:rPr lang="en-US" dirty="0"/>
              <a:t>Nutrient Groups</a:t>
            </a:r>
          </a:p>
        </p:txBody>
      </p:sp>
      <p:pic>
        <p:nvPicPr>
          <p:cNvPr id="5" name="Picture 4" descr="A picture containing food, cup, table, coffee&#10;&#10;Description automatically generated">
            <a:extLst>
              <a:ext uri="{FF2B5EF4-FFF2-40B4-BE49-F238E27FC236}">
                <a16:creationId xmlns:a16="http://schemas.microsoft.com/office/drawing/2014/main" id="{384AD048-9803-0F49-9E1E-260D63AB82C0}"/>
              </a:ext>
            </a:extLst>
          </p:cNvPr>
          <p:cNvPicPr>
            <a:picLocks noChangeAspect="1"/>
          </p:cNvPicPr>
          <p:nvPr/>
        </p:nvPicPr>
        <p:blipFill rotWithShape="1">
          <a:blip r:embed="rId2">
            <a:extLst>
              <a:ext uri="{28A0092B-C50C-407E-A947-70E740481C1C}">
                <a14:useLocalDpi xmlns:a14="http://schemas.microsoft.com/office/drawing/2010/main" val="0"/>
              </a:ext>
            </a:extLst>
          </a:blip>
          <a:srcRect l="16804" r="33187" b="2"/>
          <a:stretch/>
        </p:blipFill>
        <p:spPr>
          <a:xfrm>
            <a:off x="303111" y="530719"/>
            <a:ext cx="4342850" cy="5796561"/>
          </a:xfrm>
          <a:prstGeom prst="rect">
            <a:avLst/>
          </a:prstGeom>
        </p:spPr>
      </p:pic>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2190519-B569-D94A-9D18-90176D91A5B0}"/>
              </a:ext>
            </a:extLst>
          </p:cNvPr>
          <p:cNvSpPr>
            <a:spLocks noGrp="1"/>
          </p:cNvSpPr>
          <p:nvPr>
            <p:ph idx="1"/>
          </p:nvPr>
        </p:nvSpPr>
        <p:spPr>
          <a:xfrm>
            <a:off x="4949072" y="2438398"/>
            <a:ext cx="6950463" cy="4175333"/>
          </a:xfrm>
        </p:spPr>
        <p:txBody>
          <a:bodyPr>
            <a:normAutofit fontScale="92500" lnSpcReduction="10000"/>
          </a:bodyPr>
          <a:lstStyle/>
          <a:p>
            <a:pPr marL="0" indent="0">
              <a:lnSpc>
                <a:spcPct val="101000"/>
              </a:lnSpc>
              <a:buNone/>
            </a:pPr>
            <a:r>
              <a:rPr lang="en-US" b="1" dirty="0"/>
              <a:t>Dietary Sources:</a:t>
            </a:r>
          </a:p>
          <a:p>
            <a:pPr lvl="1">
              <a:lnSpc>
                <a:spcPct val="101000"/>
              </a:lnSpc>
            </a:pPr>
            <a:r>
              <a:rPr lang="en-US" sz="2000" dirty="0"/>
              <a:t>Oilseed by-products from edible or functional oil production including:</a:t>
            </a:r>
          </a:p>
          <a:p>
            <a:pPr lvl="2">
              <a:lnSpc>
                <a:spcPct val="101000"/>
              </a:lnSpc>
              <a:buFont typeface="Arial" panose="020B0604020202020204" pitchFamily="34" charset="0"/>
              <a:buChar char="•"/>
            </a:pPr>
            <a:r>
              <a:rPr lang="en-US" sz="2000" dirty="0"/>
              <a:t>Soybean Oil, Peanut Oil, &amp; Canola Oil</a:t>
            </a:r>
          </a:p>
          <a:p>
            <a:pPr lvl="2">
              <a:lnSpc>
                <a:spcPct val="101000"/>
              </a:lnSpc>
              <a:buFont typeface="Arial" panose="020B0604020202020204" pitchFamily="34" charset="0"/>
              <a:buChar char="•"/>
            </a:pPr>
            <a:r>
              <a:rPr lang="en-US" sz="2000" dirty="0"/>
              <a:t>40-60% protein in most cases</a:t>
            </a:r>
          </a:p>
          <a:p>
            <a:pPr lvl="2">
              <a:lnSpc>
                <a:spcPct val="101000"/>
              </a:lnSpc>
              <a:buFont typeface="Arial" panose="020B0604020202020204" pitchFamily="34" charset="0"/>
              <a:buChar char="•"/>
            </a:pPr>
            <a:r>
              <a:rPr lang="en-US" sz="2000" dirty="0"/>
              <a:t>Others can be used if available and cost effective</a:t>
            </a:r>
          </a:p>
          <a:p>
            <a:pPr lvl="1">
              <a:lnSpc>
                <a:spcPct val="101000"/>
              </a:lnSpc>
            </a:pPr>
            <a:r>
              <a:rPr lang="en-US" sz="2000" dirty="0"/>
              <a:t>Animal Protein By-Product Meals:</a:t>
            </a:r>
          </a:p>
          <a:p>
            <a:pPr lvl="2">
              <a:lnSpc>
                <a:spcPct val="101000"/>
              </a:lnSpc>
              <a:buFont typeface="Arial" panose="020B0604020202020204" pitchFamily="34" charset="0"/>
              <a:buChar char="•"/>
            </a:pPr>
            <a:r>
              <a:rPr lang="en-US" sz="2000" dirty="0"/>
              <a:t>Can include feather meal, blood meal, fish meal, meat and bone meal</a:t>
            </a:r>
          </a:p>
          <a:p>
            <a:pPr lvl="2">
              <a:lnSpc>
                <a:spcPct val="101000"/>
              </a:lnSpc>
              <a:buFont typeface="Arial" panose="020B0604020202020204" pitchFamily="34" charset="0"/>
              <a:buChar char="•"/>
            </a:pPr>
            <a:r>
              <a:rPr lang="en-US" sz="2000" dirty="0"/>
              <a:t>Product quality is extremely variable</a:t>
            </a:r>
          </a:p>
          <a:p>
            <a:pPr lvl="2">
              <a:lnSpc>
                <a:spcPct val="101000"/>
              </a:lnSpc>
              <a:buFont typeface="Arial" panose="020B0604020202020204" pitchFamily="34" charset="0"/>
              <a:buChar char="•"/>
            </a:pPr>
            <a:r>
              <a:rPr lang="en-US" sz="2000" dirty="0"/>
              <a:t>Comprise </a:t>
            </a:r>
            <a:r>
              <a:rPr lang="en-US" sz="2000" b="1" dirty="0"/>
              <a:t>&lt;5%</a:t>
            </a:r>
            <a:r>
              <a:rPr lang="en-US" sz="2000" dirty="0"/>
              <a:t> of diet</a:t>
            </a:r>
          </a:p>
        </p:txBody>
      </p:sp>
    </p:spTree>
    <p:extLst>
      <p:ext uri="{BB962C8B-B14F-4D97-AF65-F5344CB8AC3E}">
        <p14:creationId xmlns:p14="http://schemas.microsoft.com/office/powerpoint/2010/main" val="355021757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A9A251-58A9-5743-82F8-0D7C4346AFC9}"/>
              </a:ext>
            </a:extLst>
          </p:cNvPr>
          <p:cNvSpPr>
            <a:spLocks noGrp="1"/>
          </p:cNvSpPr>
          <p:nvPr>
            <p:ph type="title"/>
          </p:nvPr>
        </p:nvSpPr>
        <p:spPr>
          <a:xfrm>
            <a:off x="4949072" y="1161535"/>
            <a:ext cx="6755199" cy="967525"/>
          </a:xfrm>
        </p:spPr>
        <p:txBody>
          <a:bodyPr>
            <a:normAutofit/>
          </a:bodyPr>
          <a:lstStyle/>
          <a:p>
            <a:r>
              <a:rPr lang="en-US" dirty="0"/>
              <a:t>Nutrient Groups</a:t>
            </a:r>
          </a:p>
        </p:txBody>
      </p:sp>
      <p:pic>
        <p:nvPicPr>
          <p:cNvPr id="5" name="Picture 4" descr="A close up of an animal&#10;&#10;Description automatically generated">
            <a:extLst>
              <a:ext uri="{FF2B5EF4-FFF2-40B4-BE49-F238E27FC236}">
                <a16:creationId xmlns:a16="http://schemas.microsoft.com/office/drawing/2014/main" id="{24E1C5CC-BFDD-C046-B450-B4CDDC9E0900}"/>
              </a:ext>
            </a:extLst>
          </p:cNvPr>
          <p:cNvPicPr>
            <a:picLocks noChangeAspect="1"/>
          </p:cNvPicPr>
          <p:nvPr/>
        </p:nvPicPr>
        <p:blipFill rotWithShape="1">
          <a:blip r:embed="rId2">
            <a:extLst>
              <a:ext uri="{28A0092B-C50C-407E-A947-70E740481C1C}">
                <a14:useLocalDpi xmlns:a14="http://schemas.microsoft.com/office/drawing/2010/main" val="0"/>
              </a:ext>
            </a:extLst>
          </a:blip>
          <a:srcRect l="3930" r="46061" b="2"/>
          <a:stretch/>
        </p:blipFill>
        <p:spPr>
          <a:xfrm>
            <a:off x="257254" y="469511"/>
            <a:ext cx="4434565" cy="5918977"/>
          </a:xfrm>
          <a:prstGeom prst="rect">
            <a:avLst/>
          </a:prstGeom>
        </p:spPr>
      </p:pic>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268744-FA49-8C44-8DED-170A68D48B13}"/>
              </a:ext>
            </a:extLst>
          </p:cNvPr>
          <p:cNvSpPr>
            <a:spLocks noGrp="1"/>
          </p:cNvSpPr>
          <p:nvPr>
            <p:ph idx="1"/>
          </p:nvPr>
        </p:nvSpPr>
        <p:spPr>
          <a:xfrm>
            <a:off x="4949072" y="2438399"/>
            <a:ext cx="6755199" cy="4120653"/>
          </a:xfrm>
        </p:spPr>
        <p:txBody>
          <a:bodyPr>
            <a:normAutofit/>
          </a:bodyPr>
          <a:lstStyle/>
          <a:p>
            <a:pPr marL="0" indent="0">
              <a:lnSpc>
                <a:spcPct val="101000"/>
              </a:lnSpc>
              <a:buNone/>
            </a:pPr>
            <a:r>
              <a:rPr lang="en-US" dirty="0"/>
              <a:t>Amino acid requirements are dependent on a variety of factors:</a:t>
            </a:r>
          </a:p>
          <a:p>
            <a:pPr marL="457200" indent="-457200">
              <a:lnSpc>
                <a:spcPct val="101000"/>
              </a:lnSpc>
              <a:buFont typeface="+mj-lt"/>
              <a:buAutoNum type="arabicPeriod"/>
            </a:pPr>
            <a:r>
              <a:rPr lang="en-US" dirty="0"/>
              <a:t>Age</a:t>
            </a:r>
          </a:p>
          <a:p>
            <a:pPr marL="457200" indent="-457200">
              <a:lnSpc>
                <a:spcPct val="101000"/>
              </a:lnSpc>
              <a:buFont typeface="+mj-lt"/>
              <a:buAutoNum type="arabicPeriod"/>
            </a:pPr>
            <a:r>
              <a:rPr lang="en-US" dirty="0"/>
              <a:t>Size of the Bird</a:t>
            </a:r>
          </a:p>
          <a:p>
            <a:pPr marL="457200" indent="-457200">
              <a:lnSpc>
                <a:spcPct val="101000"/>
              </a:lnSpc>
              <a:buFont typeface="+mj-lt"/>
              <a:buAutoNum type="arabicPeriod"/>
            </a:pPr>
            <a:r>
              <a:rPr lang="en-US" dirty="0"/>
              <a:t>Genetics of the Bird</a:t>
            </a:r>
          </a:p>
          <a:p>
            <a:pPr marL="457200" indent="-457200">
              <a:lnSpc>
                <a:spcPct val="101000"/>
              </a:lnSpc>
              <a:buFont typeface="+mj-lt"/>
              <a:buAutoNum type="arabicPeriod"/>
            </a:pPr>
            <a:r>
              <a:rPr lang="en-US" dirty="0"/>
              <a:t>Dietary Energy Level</a:t>
            </a:r>
          </a:p>
          <a:p>
            <a:pPr lvl="1">
              <a:lnSpc>
                <a:spcPct val="101000"/>
              </a:lnSpc>
            </a:pPr>
            <a:r>
              <a:rPr lang="en-US" i="1" dirty="0"/>
              <a:t>High energy diets require higher dietary amino acid density!</a:t>
            </a:r>
          </a:p>
          <a:p>
            <a:pPr marL="320040" lvl="1" indent="0">
              <a:lnSpc>
                <a:spcPct val="101000"/>
              </a:lnSpc>
              <a:buNone/>
            </a:pPr>
            <a:endParaRPr lang="en-US" dirty="0"/>
          </a:p>
          <a:p>
            <a:pPr marL="320040" lvl="1" indent="0" algn="ctr">
              <a:lnSpc>
                <a:spcPct val="101000"/>
              </a:lnSpc>
              <a:buNone/>
            </a:pPr>
            <a:endParaRPr lang="en-US" b="1" dirty="0">
              <a:solidFill>
                <a:schemeClr val="accent3"/>
              </a:solidFill>
            </a:endParaRPr>
          </a:p>
          <a:p>
            <a:pPr marL="320040" lvl="1" indent="0" algn="ctr">
              <a:lnSpc>
                <a:spcPct val="101000"/>
              </a:lnSpc>
              <a:buNone/>
            </a:pPr>
            <a:r>
              <a:rPr lang="en-US" b="1" dirty="0">
                <a:solidFill>
                  <a:schemeClr val="accent3"/>
                </a:solidFill>
              </a:rPr>
              <a:t>Limiting Amino Acid = Growth will only reach the point of the limiting nutrient in the diet!</a:t>
            </a:r>
          </a:p>
        </p:txBody>
      </p:sp>
    </p:spTree>
    <p:extLst>
      <p:ext uri="{BB962C8B-B14F-4D97-AF65-F5344CB8AC3E}">
        <p14:creationId xmlns:p14="http://schemas.microsoft.com/office/powerpoint/2010/main" val="182081569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5FB81F-7561-4EE5-A20D-9BA5571A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1DDA5A4-7121-4889-B82C-64E3A38BC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11" name="Freeform 15">
              <a:extLst>
                <a:ext uri="{FF2B5EF4-FFF2-40B4-BE49-F238E27FC236}">
                  <a16:creationId xmlns:a16="http://schemas.microsoft.com/office/drawing/2014/main" id="{0410B03E-38EF-4394-AC2E-50C31253C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1">
                <a:lumMod val="60000"/>
                <a:lumOff val="40000"/>
                <a:alpha val="50000"/>
              </a:schemeClr>
            </a:solidFill>
            <a:ln>
              <a:noFill/>
            </a:ln>
          </p:spPr>
        </p:sp>
        <p:sp>
          <p:nvSpPr>
            <p:cNvPr id="12" name="Freeform 5">
              <a:extLst>
                <a:ext uri="{FF2B5EF4-FFF2-40B4-BE49-F238E27FC236}">
                  <a16:creationId xmlns:a16="http://schemas.microsoft.com/office/drawing/2014/main" id="{A0548F4B-7D9D-4114-9B19-05608215E2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1">
                <a:lumMod val="40000"/>
                <a:lumOff val="60000"/>
                <a:alpha val="75000"/>
              </a:schemeClr>
            </a:solidFill>
            <a:ln>
              <a:noFill/>
            </a:ln>
          </p:spPr>
        </p:sp>
      </p:grpSp>
      <p:sp>
        <p:nvSpPr>
          <p:cNvPr id="2" name="Title 1">
            <a:extLst>
              <a:ext uri="{FF2B5EF4-FFF2-40B4-BE49-F238E27FC236}">
                <a16:creationId xmlns:a16="http://schemas.microsoft.com/office/drawing/2014/main" id="{D4C401B9-8222-1948-83A5-435A2957AEE2}"/>
              </a:ext>
            </a:extLst>
          </p:cNvPr>
          <p:cNvSpPr>
            <a:spLocks noGrp="1"/>
          </p:cNvSpPr>
          <p:nvPr>
            <p:ph type="title"/>
          </p:nvPr>
        </p:nvSpPr>
        <p:spPr>
          <a:xfrm>
            <a:off x="2933700" y="1260389"/>
            <a:ext cx="8770571" cy="868671"/>
          </a:xfrm>
        </p:spPr>
        <p:txBody>
          <a:bodyPr>
            <a:normAutofit/>
          </a:bodyPr>
          <a:lstStyle/>
          <a:p>
            <a:r>
              <a:rPr lang="en-US" dirty="0">
                <a:solidFill>
                  <a:srgbClr val="FEFCF7"/>
                </a:solidFill>
              </a:rPr>
              <a:t>Nutrient Groups</a:t>
            </a:r>
          </a:p>
        </p:txBody>
      </p:sp>
      <p:cxnSp>
        <p:nvCxnSpPr>
          <p:cNvPr id="14" name="Straight Connector 13">
            <a:extLst>
              <a:ext uri="{FF2B5EF4-FFF2-40B4-BE49-F238E27FC236}">
                <a16:creationId xmlns:a16="http://schemas.microsoft.com/office/drawing/2014/main" id="{787EF4F8-F48D-44B0-8670-501DB546B9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rgbClr val="FEFCF7"/>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3F5770-C3B6-DB4E-A1E6-A55BF4A44073}"/>
              </a:ext>
            </a:extLst>
          </p:cNvPr>
          <p:cNvSpPr>
            <a:spLocks noGrp="1"/>
          </p:cNvSpPr>
          <p:nvPr>
            <p:ph idx="1"/>
          </p:nvPr>
        </p:nvSpPr>
        <p:spPr>
          <a:xfrm>
            <a:off x="2933700" y="2438400"/>
            <a:ext cx="8770571" cy="3651504"/>
          </a:xfrm>
        </p:spPr>
        <p:txBody>
          <a:bodyPr>
            <a:normAutofit/>
          </a:bodyPr>
          <a:lstStyle/>
          <a:p>
            <a:pPr marL="0" indent="0">
              <a:buNone/>
            </a:pPr>
            <a:r>
              <a:rPr lang="en-US" sz="2800" dirty="0">
                <a:solidFill>
                  <a:srgbClr val="FEFCF7"/>
                </a:solidFill>
              </a:rPr>
              <a:t>Common poultry diets are limiting in the amino acid Lysine and the Sulfur amino acids (Methionine and Cysteine).</a:t>
            </a:r>
          </a:p>
          <a:p>
            <a:pPr lvl="1"/>
            <a:r>
              <a:rPr lang="en-US" sz="2400" b="1" dirty="0">
                <a:solidFill>
                  <a:srgbClr val="FEFCF7"/>
                </a:solidFill>
              </a:rPr>
              <a:t>Corn</a:t>
            </a:r>
            <a:r>
              <a:rPr lang="en-US" sz="2400" dirty="0">
                <a:solidFill>
                  <a:srgbClr val="FEFCF7"/>
                </a:solidFill>
              </a:rPr>
              <a:t> is relatively deficient in lysine</a:t>
            </a:r>
          </a:p>
          <a:p>
            <a:pPr lvl="1"/>
            <a:r>
              <a:rPr lang="en-US" sz="2400" b="1" dirty="0">
                <a:solidFill>
                  <a:srgbClr val="FEFCF7"/>
                </a:solidFill>
              </a:rPr>
              <a:t>Soybean meal </a:t>
            </a:r>
            <a:r>
              <a:rPr lang="en-US" sz="2400" dirty="0">
                <a:solidFill>
                  <a:srgbClr val="FEFCF7"/>
                </a:solidFill>
              </a:rPr>
              <a:t>is relatively deficient in methionine and cysteine</a:t>
            </a:r>
          </a:p>
          <a:p>
            <a:pPr lvl="1"/>
            <a:endParaRPr lang="en-US" sz="2400" dirty="0">
              <a:solidFill>
                <a:srgbClr val="FEFCF7"/>
              </a:solidFill>
            </a:endParaRPr>
          </a:p>
          <a:p>
            <a:pPr marL="320040" lvl="1" indent="0" algn="ctr">
              <a:buNone/>
            </a:pPr>
            <a:r>
              <a:rPr lang="en-US" sz="2400" b="1" dirty="0">
                <a:solidFill>
                  <a:srgbClr val="FEFCF7"/>
                </a:solidFill>
              </a:rPr>
              <a:t>Crystalline amino acid supplements are also added to the diet to meet nutrient requirements!</a:t>
            </a:r>
          </a:p>
        </p:txBody>
      </p:sp>
    </p:spTree>
    <p:extLst>
      <p:ext uri="{BB962C8B-B14F-4D97-AF65-F5344CB8AC3E}">
        <p14:creationId xmlns:p14="http://schemas.microsoft.com/office/powerpoint/2010/main" val="1991139342"/>
      </p:ext>
    </p:extLst>
  </p:cSld>
  <p:clrMapOvr>
    <a:overrideClrMapping bg1="dk1" tx1="lt1" bg2="dk2" tx2="lt2" accent1="accent1" accent2="accent2" accent3="accent3" accent4="accent4" accent5="accent5" accent6="accent6" hlink="hlink" folHlink="folHlink"/>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5060-BDAB-9847-8086-A86AFFA508BC}"/>
              </a:ext>
            </a:extLst>
          </p:cNvPr>
          <p:cNvSpPr>
            <a:spLocks noGrp="1"/>
          </p:cNvSpPr>
          <p:nvPr>
            <p:ph type="title"/>
          </p:nvPr>
        </p:nvSpPr>
        <p:spPr>
          <a:xfrm>
            <a:off x="2933700" y="1248031"/>
            <a:ext cx="8770571" cy="881029"/>
          </a:xfrm>
        </p:spPr>
        <p:txBody>
          <a:bodyPr/>
          <a:lstStyle/>
          <a:p>
            <a:r>
              <a:rPr lang="en-US" dirty="0"/>
              <a:t>Amino Acid Digestibility </a:t>
            </a:r>
          </a:p>
        </p:txBody>
      </p:sp>
      <p:sp>
        <p:nvSpPr>
          <p:cNvPr id="3" name="Content Placeholder 2">
            <a:extLst>
              <a:ext uri="{FF2B5EF4-FFF2-40B4-BE49-F238E27FC236}">
                <a16:creationId xmlns:a16="http://schemas.microsoft.com/office/drawing/2014/main" id="{3E13C5CC-2E3A-1140-8872-530D85A2E145}"/>
              </a:ext>
            </a:extLst>
          </p:cNvPr>
          <p:cNvSpPr>
            <a:spLocks noGrp="1"/>
          </p:cNvSpPr>
          <p:nvPr>
            <p:ph idx="1"/>
          </p:nvPr>
        </p:nvSpPr>
        <p:spPr/>
        <p:txBody>
          <a:bodyPr/>
          <a:lstStyle/>
          <a:p>
            <a:pPr marL="0" indent="0">
              <a:buNone/>
            </a:pPr>
            <a:r>
              <a:rPr lang="en-US" b="1" u="sng" dirty="0"/>
              <a:t>Digestibility</a:t>
            </a:r>
            <a:r>
              <a:rPr lang="en-US" dirty="0"/>
              <a:t> – the amount of amino acid absorbed from the diet that does not end up being excreted.</a:t>
            </a:r>
          </a:p>
          <a:p>
            <a:pPr marL="0" indent="0">
              <a:buNone/>
            </a:pPr>
            <a:endParaRPr lang="en-US" dirty="0"/>
          </a:p>
          <a:p>
            <a:pPr marL="0" indent="0" algn="ctr">
              <a:buNone/>
            </a:pPr>
            <a:r>
              <a:rPr lang="en-US" sz="2400" b="1" dirty="0"/>
              <a:t>How much of fed amino acid will actually be absorbed by the bird?</a:t>
            </a:r>
          </a:p>
          <a:p>
            <a:pPr marL="0" indent="0">
              <a:buNone/>
            </a:pPr>
            <a:endParaRPr lang="en-US" dirty="0"/>
          </a:p>
          <a:p>
            <a:pPr marL="0" indent="0" algn="ctr">
              <a:buNone/>
            </a:pPr>
            <a:r>
              <a:rPr lang="en-US" dirty="0">
                <a:solidFill>
                  <a:schemeClr val="accent3"/>
                </a:solidFill>
              </a:rPr>
              <a:t>Nutrient Digestibility (%) = </a:t>
            </a:r>
            <a:r>
              <a:rPr lang="en-US" u="sng" dirty="0">
                <a:solidFill>
                  <a:schemeClr val="accent3"/>
                </a:solidFill>
              </a:rPr>
              <a:t>Nutrient Intake – Nutrient in Feces</a:t>
            </a:r>
            <a:r>
              <a:rPr lang="en-US" dirty="0">
                <a:solidFill>
                  <a:schemeClr val="accent3"/>
                </a:solidFill>
              </a:rPr>
              <a:t> x 100</a:t>
            </a:r>
          </a:p>
          <a:p>
            <a:pPr marL="0" indent="0">
              <a:lnSpc>
                <a:spcPct val="100000"/>
              </a:lnSpc>
              <a:buNone/>
            </a:pPr>
            <a:r>
              <a:rPr lang="en-US" dirty="0">
                <a:solidFill>
                  <a:schemeClr val="accent3"/>
                </a:solidFill>
              </a:rPr>
              <a:t>                                                                               Nutrient Intake</a:t>
            </a:r>
          </a:p>
        </p:txBody>
      </p:sp>
    </p:spTree>
    <p:extLst>
      <p:ext uri="{BB962C8B-B14F-4D97-AF65-F5344CB8AC3E}">
        <p14:creationId xmlns:p14="http://schemas.microsoft.com/office/powerpoint/2010/main" val="112228138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7AC30-DED2-0F4A-A9C5-8E2B18D6CA59}"/>
              </a:ext>
            </a:extLst>
          </p:cNvPr>
          <p:cNvSpPr>
            <a:spLocks noGrp="1"/>
          </p:cNvSpPr>
          <p:nvPr>
            <p:ph type="title"/>
          </p:nvPr>
        </p:nvSpPr>
        <p:spPr>
          <a:xfrm>
            <a:off x="2933700" y="568345"/>
            <a:ext cx="8770571" cy="1560716"/>
          </a:xfrm>
        </p:spPr>
        <p:txBody>
          <a:bodyPr>
            <a:normAutofit/>
          </a:bodyPr>
          <a:lstStyle/>
          <a:p>
            <a:r>
              <a:rPr lang="en-US" dirty="0"/>
              <a:t>Try it out: </a:t>
            </a:r>
            <a:br>
              <a:rPr lang="en-US" dirty="0"/>
            </a:br>
            <a:r>
              <a:rPr lang="en-US" dirty="0"/>
              <a:t>Amino Acid Digestibility</a:t>
            </a:r>
          </a:p>
        </p:txBody>
      </p:sp>
      <p:graphicFrame>
        <p:nvGraphicFramePr>
          <p:cNvPr id="5" name="Content Placeholder 2">
            <a:extLst>
              <a:ext uri="{FF2B5EF4-FFF2-40B4-BE49-F238E27FC236}">
                <a16:creationId xmlns:a16="http://schemas.microsoft.com/office/drawing/2014/main" id="{CDE80438-CD10-4A7B-994E-6F497BE1EAB6}"/>
              </a:ext>
            </a:extLst>
          </p:cNvPr>
          <p:cNvGraphicFramePr>
            <a:graphicFrameLocks noGrp="1"/>
          </p:cNvGraphicFramePr>
          <p:nvPr>
            <p:ph idx="1"/>
            <p:extLst>
              <p:ext uri="{D42A27DB-BD31-4B8C-83A1-F6EECF244321}">
                <p14:modId xmlns:p14="http://schemas.microsoft.com/office/powerpoint/2010/main" val="2242509587"/>
              </p:ext>
            </p:extLst>
          </p:nvPr>
        </p:nvGraphicFramePr>
        <p:xfrm>
          <a:off x="2933700" y="2438400"/>
          <a:ext cx="8770938"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552297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55C4676-5CA4-43E8-A82C-0CC27E7DE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le of food&#10;&#10;Description automatically generated">
            <a:extLst>
              <a:ext uri="{FF2B5EF4-FFF2-40B4-BE49-F238E27FC236}">
                <a16:creationId xmlns:a16="http://schemas.microsoft.com/office/drawing/2014/main" id="{A830F00C-38C1-3C4D-8F6B-01BE6914C09B}"/>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r="-1" b="39"/>
          <a:stretch/>
        </p:blipFill>
        <p:spPr>
          <a:xfrm>
            <a:off x="20" y="2754"/>
            <a:ext cx="12191980" cy="6855246"/>
          </a:xfrm>
          <a:prstGeom prst="rect">
            <a:avLst/>
          </a:prstGeom>
        </p:spPr>
      </p:pic>
      <p:sp>
        <p:nvSpPr>
          <p:cNvPr id="2" name="Title 1">
            <a:extLst>
              <a:ext uri="{FF2B5EF4-FFF2-40B4-BE49-F238E27FC236}">
                <a16:creationId xmlns:a16="http://schemas.microsoft.com/office/drawing/2014/main" id="{6218085E-20BC-B245-9334-1A428457124D}"/>
              </a:ext>
            </a:extLst>
          </p:cNvPr>
          <p:cNvSpPr>
            <a:spLocks noGrp="1"/>
          </p:cNvSpPr>
          <p:nvPr>
            <p:ph type="title"/>
          </p:nvPr>
        </p:nvSpPr>
        <p:spPr>
          <a:xfrm>
            <a:off x="2933700" y="1090245"/>
            <a:ext cx="8770571" cy="1038815"/>
          </a:xfrm>
        </p:spPr>
        <p:txBody>
          <a:bodyPr>
            <a:normAutofit/>
          </a:bodyPr>
          <a:lstStyle/>
          <a:p>
            <a:r>
              <a:rPr lang="en-US" dirty="0">
                <a:solidFill>
                  <a:schemeClr val="tx1"/>
                </a:solidFill>
              </a:rPr>
              <a:t>Dietary Vitamins</a:t>
            </a:r>
          </a:p>
        </p:txBody>
      </p:sp>
      <p:cxnSp>
        <p:nvCxnSpPr>
          <p:cNvPr id="29" name="Straight Connector 28">
            <a:extLst>
              <a:ext uri="{FF2B5EF4-FFF2-40B4-BE49-F238E27FC236}">
                <a16:creationId xmlns:a16="http://schemas.microsoft.com/office/drawing/2014/main" id="{26A7ED68-2693-44C8-8C3E-A627AE7367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AA793C-0535-FB4E-BE83-C2D7EDA21ABA}"/>
              </a:ext>
            </a:extLst>
          </p:cNvPr>
          <p:cNvSpPr>
            <a:spLocks noGrp="1"/>
          </p:cNvSpPr>
          <p:nvPr>
            <p:ph idx="1"/>
          </p:nvPr>
        </p:nvSpPr>
        <p:spPr>
          <a:xfrm>
            <a:off x="2933700" y="2438399"/>
            <a:ext cx="9059008" cy="4416846"/>
          </a:xfrm>
        </p:spPr>
        <p:txBody>
          <a:bodyPr>
            <a:normAutofit fontScale="92500" lnSpcReduction="10000"/>
          </a:bodyPr>
          <a:lstStyle/>
          <a:p>
            <a:pPr marL="0" indent="0">
              <a:lnSpc>
                <a:spcPct val="101000"/>
              </a:lnSpc>
              <a:buNone/>
            </a:pPr>
            <a:r>
              <a:rPr lang="en-US" sz="1600" b="1" u="sng" dirty="0">
                <a:solidFill>
                  <a:schemeClr val="tx1"/>
                </a:solidFill>
              </a:rPr>
              <a:t>Dietary Vitamins</a:t>
            </a:r>
            <a:r>
              <a:rPr lang="en-US" sz="1600" dirty="0">
                <a:solidFill>
                  <a:schemeClr val="tx1"/>
                </a:solidFill>
              </a:rPr>
              <a:t> – organic compounds needed by the body in very small amounts. </a:t>
            </a:r>
          </a:p>
          <a:p>
            <a:pPr lvl="1">
              <a:lnSpc>
                <a:spcPct val="101000"/>
              </a:lnSpc>
            </a:pPr>
            <a:r>
              <a:rPr lang="en-US" sz="1600" dirty="0">
                <a:solidFill>
                  <a:schemeClr val="tx1"/>
                </a:solidFill>
              </a:rPr>
              <a:t>Requirements in poultry are relatively high compared to other animals, and few are synthesized in the G.I. tract.</a:t>
            </a:r>
          </a:p>
          <a:p>
            <a:pPr marL="320040" lvl="1" indent="0">
              <a:lnSpc>
                <a:spcPct val="101000"/>
              </a:lnSpc>
              <a:buNone/>
            </a:pPr>
            <a:endParaRPr lang="en-US" sz="1600" dirty="0">
              <a:solidFill>
                <a:schemeClr val="tx1"/>
              </a:solidFill>
            </a:endParaRPr>
          </a:p>
          <a:p>
            <a:pPr marL="320040" lvl="1" indent="0">
              <a:lnSpc>
                <a:spcPct val="101000"/>
              </a:lnSpc>
              <a:buNone/>
            </a:pPr>
            <a:r>
              <a:rPr lang="en-US" sz="1600" b="1" dirty="0">
                <a:solidFill>
                  <a:schemeClr val="tx1"/>
                </a:solidFill>
              </a:rPr>
              <a:t>Fat Soluble vs. Water Soluble</a:t>
            </a:r>
          </a:p>
          <a:p>
            <a:pPr lvl="1">
              <a:lnSpc>
                <a:spcPct val="101000"/>
              </a:lnSpc>
            </a:pPr>
            <a:r>
              <a:rPr lang="en-US" sz="1600" dirty="0">
                <a:solidFill>
                  <a:schemeClr val="tx1"/>
                </a:solidFill>
              </a:rPr>
              <a:t>Fat Soluble Vitamins: </a:t>
            </a:r>
          </a:p>
          <a:p>
            <a:pPr lvl="2">
              <a:lnSpc>
                <a:spcPct val="101000"/>
              </a:lnSpc>
            </a:pPr>
            <a:r>
              <a:rPr lang="en-US" dirty="0">
                <a:solidFill>
                  <a:schemeClr val="tx1"/>
                </a:solidFill>
              </a:rPr>
              <a:t>A: vision, reproduction, bone development</a:t>
            </a:r>
          </a:p>
          <a:p>
            <a:pPr lvl="2">
              <a:lnSpc>
                <a:spcPct val="101000"/>
              </a:lnSpc>
            </a:pPr>
            <a:r>
              <a:rPr lang="en-US" dirty="0">
                <a:solidFill>
                  <a:schemeClr val="tx1"/>
                </a:solidFill>
              </a:rPr>
              <a:t>D: Calcium absorption </a:t>
            </a:r>
          </a:p>
          <a:p>
            <a:pPr lvl="2">
              <a:lnSpc>
                <a:spcPct val="101000"/>
              </a:lnSpc>
            </a:pPr>
            <a:r>
              <a:rPr lang="en-US" dirty="0">
                <a:solidFill>
                  <a:schemeClr val="tx1"/>
                </a:solidFill>
              </a:rPr>
              <a:t>E: Antioxidant, protects cells form oxidative damage</a:t>
            </a:r>
          </a:p>
          <a:p>
            <a:pPr lvl="2">
              <a:lnSpc>
                <a:spcPct val="101000"/>
              </a:lnSpc>
            </a:pPr>
            <a:r>
              <a:rPr lang="en-US" dirty="0">
                <a:solidFill>
                  <a:schemeClr val="tx1"/>
                </a:solidFill>
              </a:rPr>
              <a:t>K: Blood clotting</a:t>
            </a:r>
          </a:p>
          <a:p>
            <a:pPr lvl="1">
              <a:lnSpc>
                <a:spcPct val="101000"/>
              </a:lnSpc>
            </a:pPr>
            <a:r>
              <a:rPr lang="en-US" sz="1600" dirty="0">
                <a:solidFill>
                  <a:schemeClr val="tx1"/>
                </a:solidFill>
              </a:rPr>
              <a:t>Water Soluble Vitamins:</a:t>
            </a:r>
          </a:p>
          <a:p>
            <a:pPr lvl="2">
              <a:lnSpc>
                <a:spcPct val="101000"/>
              </a:lnSpc>
            </a:pPr>
            <a:r>
              <a:rPr lang="en-US" dirty="0">
                <a:solidFill>
                  <a:schemeClr val="tx1"/>
                </a:solidFill>
              </a:rPr>
              <a:t>Ascorbic acid, niacin, biotin, choline, etc.</a:t>
            </a:r>
          </a:p>
          <a:p>
            <a:pPr lvl="1">
              <a:lnSpc>
                <a:spcPct val="101000"/>
              </a:lnSpc>
            </a:pPr>
            <a:endParaRPr lang="en-US" sz="1600" dirty="0">
              <a:solidFill>
                <a:schemeClr val="tx1"/>
              </a:solidFill>
            </a:endParaRPr>
          </a:p>
          <a:p>
            <a:pPr marL="320040" lvl="1" indent="0" algn="ctr">
              <a:lnSpc>
                <a:spcPct val="101000"/>
              </a:lnSpc>
              <a:buNone/>
            </a:pPr>
            <a:r>
              <a:rPr lang="en-US" sz="1600" b="1" dirty="0">
                <a:solidFill>
                  <a:schemeClr val="tx1"/>
                </a:solidFill>
              </a:rPr>
              <a:t>Dietary Sources: Pre-Made Vitamin Mix</a:t>
            </a:r>
          </a:p>
        </p:txBody>
      </p:sp>
    </p:spTree>
    <p:extLst>
      <p:ext uri="{BB962C8B-B14F-4D97-AF65-F5344CB8AC3E}">
        <p14:creationId xmlns:p14="http://schemas.microsoft.com/office/powerpoint/2010/main" val="4093430165"/>
      </p:ext>
    </p:extLst>
  </p:cSld>
  <p:clrMapOvr>
    <a:overrideClrMapping bg1="dk1" tx1="lt1" bg2="dk2" tx2="lt2" accent1="accent1" accent2="accent2" accent3="accent3" accent4="accent4" accent5="accent5" accent6="accent6" hlink="hlink" folHlink="folHlink"/>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1F5AD0C-6C40-4EDC-AC27-554DBD311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A7BF7-4FFE-A94D-BA96-13AAC265CA72}"/>
              </a:ext>
            </a:extLst>
          </p:cNvPr>
          <p:cNvSpPr>
            <a:spLocks noGrp="1"/>
          </p:cNvSpPr>
          <p:nvPr>
            <p:ph type="title"/>
          </p:nvPr>
        </p:nvSpPr>
        <p:spPr>
          <a:xfrm>
            <a:off x="3924300" y="1260389"/>
            <a:ext cx="7779971" cy="868671"/>
          </a:xfrm>
        </p:spPr>
        <p:txBody>
          <a:bodyPr>
            <a:normAutofit/>
          </a:bodyPr>
          <a:lstStyle/>
          <a:p>
            <a:r>
              <a:rPr lang="en-US" dirty="0"/>
              <a:t>Dietary Minerals</a:t>
            </a:r>
          </a:p>
        </p:txBody>
      </p:sp>
      <p:pic>
        <p:nvPicPr>
          <p:cNvPr id="5" name="Picture 4" descr="A picture containing food, table, bird, cup&#10;&#10;Description automatically generated">
            <a:extLst>
              <a:ext uri="{FF2B5EF4-FFF2-40B4-BE49-F238E27FC236}">
                <a16:creationId xmlns:a16="http://schemas.microsoft.com/office/drawing/2014/main" id="{F04A342D-2136-204B-9D7B-8E838D2122D1}"/>
              </a:ext>
            </a:extLst>
          </p:cNvPr>
          <p:cNvPicPr>
            <a:picLocks noChangeAspect="1"/>
          </p:cNvPicPr>
          <p:nvPr/>
        </p:nvPicPr>
        <p:blipFill rotWithShape="1">
          <a:blip r:embed="rId2">
            <a:extLst>
              <a:ext uri="{28A0092B-C50C-407E-A947-70E740481C1C}">
                <a14:useLocalDpi xmlns:a14="http://schemas.microsoft.com/office/drawing/2010/main" val="0"/>
              </a:ext>
            </a:extLst>
          </a:blip>
          <a:srcRect l="19125" r="48478" b="-1"/>
          <a:stretch/>
        </p:blipFill>
        <p:spPr>
          <a:xfrm flipH="1">
            <a:off x="20" y="-8545"/>
            <a:ext cx="3424492" cy="6870818"/>
          </a:xfrm>
          <a:prstGeom prst="rect">
            <a:avLst/>
          </a:prstGeom>
        </p:spPr>
      </p:pic>
      <p:cxnSp>
        <p:nvCxnSpPr>
          <p:cNvPr id="24" name="Straight Connector 23">
            <a:extLst>
              <a:ext uri="{FF2B5EF4-FFF2-40B4-BE49-F238E27FC236}">
                <a16:creationId xmlns:a16="http://schemas.microsoft.com/office/drawing/2014/main" id="{364210F7-6160-422F-A7B9-999247A96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24300" y="2176009"/>
            <a:ext cx="777997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F15A89-797E-A64E-87AA-61A59A060634}"/>
              </a:ext>
            </a:extLst>
          </p:cNvPr>
          <p:cNvSpPr>
            <a:spLocks noGrp="1"/>
          </p:cNvSpPr>
          <p:nvPr>
            <p:ph idx="1"/>
          </p:nvPr>
        </p:nvSpPr>
        <p:spPr>
          <a:xfrm>
            <a:off x="3924301" y="2438399"/>
            <a:ext cx="7945314" cy="4419597"/>
          </a:xfrm>
        </p:spPr>
        <p:txBody>
          <a:bodyPr>
            <a:normAutofit lnSpcReduction="10000"/>
          </a:bodyPr>
          <a:lstStyle/>
          <a:p>
            <a:pPr marL="0" indent="0">
              <a:lnSpc>
                <a:spcPct val="101000"/>
              </a:lnSpc>
              <a:buNone/>
            </a:pPr>
            <a:r>
              <a:rPr lang="en-US" b="1" u="sng" dirty="0"/>
              <a:t>Dietary Minerals</a:t>
            </a:r>
            <a:r>
              <a:rPr lang="en-US" dirty="0"/>
              <a:t> – inorganic constituents of bones and teeth, etc. and is important for enzyme function, immunity and oxygen transport.</a:t>
            </a:r>
          </a:p>
          <a:p>
            <a:pPr marL="0" indent="0">
              <a:lnSpc>
                <a:spcPct val="101000"/>
              </a:lnSpc>
              <a:buNone/>
            </a:pPr>
            <a:endParaRPr lang="en-US" b="1" dirty="0"/>
          </a:p>
          <a:p>
            <a:pPr marL="0" indent="0">
              <a:lnSpc>
                <a:spcPct val="101000"/>
              </a:lnSpc>
              <a:buNone/>
            </a:pPr>
            <a:r>
              <a:rPr lang="en-US" b="1" dirty="0"/>
              <a:t>Macro Minerals:</a:t>
            </a:r>
          </a:p>
          <a:p>
            <a:pPr lvl="1">
              <a:lnSpc>
                <a:spcPct val="101000"/>
              </a:lnSpc>
            </a:pPr>
            <a:r>
              <a:rPr lang="en-US" sz="2000" dirty="0"/>
              <a:t>Required in relatively large amounts</a:t>
            </a:r>
          </a:p>
          <a:p>
            <a:pPr lvl="1">
              <a:lnSpc>
                <a:spcPct val="101000"/>
              </a:lnSpc>
            </a:pPr>
            <a:r>
              <a:rPr lang="en-US" sz="2000" dirty="0"/>
              <a:t>Ca, P, Na</a:t>
            </a:r>
          </a:p>
          <a:p>
            <a:pPr marL="0" indent="0">
              <a:lnSpc>
                <a:spcPct val="101000"/>
              </a:lnSpc>
              <a:buNone/>
            </a:pPr>
            <a:r>
              <a:rPr lang="en-US" b="1" dirty="0"/>
              <a:t>Micro Minerals: </a:t>
            </a:r>
          </a:p>
          <a:p>
            <a:pPr lvl="1">
              <a:lnSpc>
                <a:spcPct val="101000"/>
              </a:lnSpc>
            </a:pPr>
            <a:r>
              <a:rPr lang="en-US" sz="2000" dirty="0"/>
              <a:t>Required in relatively small amounts</a:t>
            </a:r>
          </a:p>
          <a:p>
            <a:pPr lvl="1">
              <a:lnSpc>
                <a:spcPct val="101000"/>
              </a:lnSpc>
            </a:pPr>
            <a:r>
              <a:rPr lang="en-US" sz="2000" dirty="0"/>
              <a:t>Zn, Fe, Mn, Cu, Se, I</a:t>
            </a:r>
          </a:p>
          <a:p>
            <a:pPr marL="0" indent="0">
              <a:lnSpc>
                <a:spcPct val="101000"/>
              </a:lnSpc>
              <a:buNone/>
            </a:pPr>
            <a:endParaRPr lang="en-US" b="1" dirty="0"/>
          </a:p>
          <a:p>
            <a:pPr marL="0" indent="0" algn="ctr">
              <a:lnSpc>
                <a:spcPct val="101000"/>
              </a:lnSpc>
              <a:buNone/>
            </a:pPr>
            <a:r>
              <a:rPr lang="en-US" b="1" dirty="0">
                <a:solidFill>
                  <a:schemeClr val="accent6"/>
                </a:solidFill>
              </a:rPr>
              <a:t>Dietary Sources: Salt, oyster shells, lime, bone meal</a:t>
            </a:r>
          </a:p>
        </p:txBody>
      </p:sp>
    </p:spTree>
    <p:extLst>
      <p:ext uri="{BB962C8B-B14F-4D97-AF65-F5344CB8AC3E}">
        <p14:creationId xmlns:p14="http://schemas.microsoft.com/office/powerpoint/2010/main" val="257965406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E0F0-66CE-F543-AD54-E3EB8A7ACDB7}"/>
              </a:ext>
            </a:extLst>
          </p:cNvPr>
          <p:cNvSpPr>
            <a:spLocks noGrp="1"/>
          </p:cNvSpPr>
          <p:nvPr>
            <p:ph type="title"/>
          </p:nvPr>
        </p:nvSpPr>
        <p:spPr>
          <a:xfrm>
            <a:off x="2933700" y="1186249"/>
            <a:ext cx="8770571" cy="942812"/>
          </a:xfrm>
        </p:spPr>
        <p:txBody>
          <a:bodyPr/>
          <a:lstStyle/>
          <a:p>
            <a:r>
              <a:rPr lang="en-US" dirty="0"/>
              <a:t>Non-Nutritive Feed Additives</a:t>
            </a:r>
          </a:p>
        </p:txBody>
      </p:sp>
      <p:sp>
        <p:nvSpPr>
          <p:cNvPr id="3" name="Content Placeholder 2">
            <a:extLst>
              <a:ext uri="{FF2B5EF4-FFF2-40B4-BE49-F238E27FC236}">
                <a16:creationId xmlns:a16="http://schemas.microsoft.com/office/drawing/2014/main" id="{62FAED6B-AE49-F044-98DC-689C95E021DB}"/>
              </a:ext>
            </a:extLst>
          </p:cNvPr>
          <p:cNvSpPr>
            <a:spLocks noGrp="1"/>
          </p:cNvSpPr>
          <p:nvPr>
            <p:ph idx="1"/>
          </p:nvPr>
        </p:nvSpPr>
        <p:spPr>
          <a:xfrm>
            <a:off x="2933700" y="2438399"/>
            <a:ext cx="8770571" cy="4172465"/>
          </a:xfrm>
        </p:spPr>
        <p:txBody>
          <a:bodyPr>
            <a:normAutofit fontScale="92500"/>
          </a:bodyPr>
          <a:lstStyle/>
          <a:p>
            <a:pPr marL="0" indent="0">
              <a:buNone/>
            </a:pPr>
            <a:r>
              <a:rPr lang="en-US" b="1" u="sng" dirty="0">
                <a:solidFill>
                  <a:schemeClr val="accent6"/>
                </a:solidFill>
              </a:rPr>
              <a:t>Coccidiostats</a:t>
            </a:r>
            <a:r>
              <a:rPr lang="en-US" dirty="0"/>
              <a:t> – commonly used to protect birds from disease-causing organisms that cause coccidiosis, a disease that can impair growth and cause increased mortality.</a:t>
            </a:r>
          </a:p>
          <a:p>
            <a:pPr marL="0" indent="0">
              <a:buNone/>
            </a:pPr>
            <a:endParaRPr lang="en-US" dirty="0"/>
          </a:p>
          <a:p>
            <a:pPr marL="0" indent="0">
              <a:buNone/>
            </a:pPr>
            <a:r>
              <a:rPr lang="en-US" b="1" u="sng" dirty="0">
                <a:solidFill>
                  <a:schemeClr val="accent6"/>
                </a:solidFill>
              </a:rPr>
              <a:t>Antibiotics</a:t>
            </a:r>
            <a:r>
              <a:rPr lang="en-US" dirty="0"/>
              <a:t> – Some antibiotics have growth-promoting abilities due to their ability to improve gut health and nutrient absorption. These particular types of antibiotics in poultry are not relevant in human medicine (i.e. NEVER USED). However, strict guidelines are in place to regulate the use of these and overall the use of antibiotics is declining. </a:t>
            </a:r>
          </a:p>
          <a:p>
            <a:pPr marL="0" indent="0">
              <a:buNone/>
            </a:pPr>
            <a:endParaRPr lang="en-US" dirty="0"/>
          </a:p>
          <a:p>
            <a:pPr marL="0" indent="0">
              <a:buNone/>
            </a:pPr>
            <a:r>
              <a:rPr lang="en-US" b="1" u="sng" dirty="0">
                <a:solidFill>
                  <a:schemeClr val="accent6"/>
                </a:solidFill>
              </a:rPr>
              <a:t>Hormones</a:t>
            </a:r>
            <a:r>
              <a:rPr lang="en-US" dirty="0"/>
              <a:t> – Use of any type of growth hormones, etc. have always been against federal law, therefore </a:t>
            </a:r>
            <a:r>
              <a:rPr lang="en-US" dirty="0">
                <a:solidFill>
                  <a:schemeClr val="accent6"/>
                </a:solidFill>
              </a:rPr>
              <a:t>ALL COMMERCIAL POULTRY IS PRODUCED HORMONE-FREE</a:t>
            </a:r>
            <a:r>
              <a:rPr lang="en-US" dirty="0"/>
              <a:t>.</a:t>
            </a:r>
          </a:p>
        </p:txBody>
      </p:sp>
    </p:spTree>
    <p:extLst>
      <p:ext uri="{BB962C8B-B14F-4D97-AF65-F5344CB8AC3E}">
        <p14:creationId xmlns:p14="http://schemas.microsoft.com/office/powerpoint/2010/main" val="165095479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EFD6C0-4699-424C-BE69-E30073859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48AE42D-35D0-4D8E-B018-43E7FA60DE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14" name="Rounded Rectangle 17">
            <a:extLst>
              <a:ext uri="{FF2B5EF4-FFF2-40B4-BE49-F238E27FC236}">
                <a16:creationId xmlns:a16="http://schemas.microsoft.com/office/drawing/2014/main" id="{F7D11F93-0057-4226-B5D5-8AB82E5CB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11260976"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77CFE52-6078-47DF-ACA5-83303EAE18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8168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standing, food, table, bird&#10;&#10;Description automatically generated">
            <a:extLst>
              <a:ext uri="{FF2B5EF4-FFF2-40B4-BE49-F238E27FC236}">
                <a16:creationId xmlns:a16="http://schemas.microsoft.com/office/drawing/2014/main" id="{E2D56E82-EF5B-1946-8AB3-7D6929369EF4}"/>
              </a:ext>
            </a:extLst>
          </p:cNvPr>
          <p:cNvPicPr>
            <a:picLocks noChangeAspect="1"/>
          </p:cNvPicPr>
          <p:nvPr/>
        </p:nvPicPr>
        <p:blipFill rotWithShape="1">
          <a:blip r:embed="rId3">
            <a:extLst>
              <a:ext uri="{28A0092B-C50C-407E-A947-70E740481C1C}">
                <a14:useLocalDpi xmlns:a14="http://schemas.microsoft.com/office/drawing/2010/main" val="0"/>
              </a:ext>
            </a:extLst>
          </a:blip>
          <a:srcRect l="31877" r="28295" b="-2"/>
          <a:stretch/>
        </p:blipFill>
        <p:spPr>
          <a:xfrm>
            <a:off x="8285583" y="670965"/>
            <a:ext cx="3241585" cy="5516602"/>
          </a:xfrm>
          <a:prstGeom prst="rect">
            <a:avLst/>
          </a:prstGeom>
        </p:spPr>
      </p:pic>
      <p:sp>
        <p:nvSpPr>
          <p:cNvPr id="18" name="Freeform 21">
            <a:extLst>
              <a:ext uri="{FF2B5EF4-FFF2-40B4-BE49-F238E27FC236}">
                <a16:creationId xmlns:a16="http://schemas.microsoft.com/office/drawing/2014/main" id="{7CF4FD05-2BBD-420B-BE4F-E095016CA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8">
            <a:extLst>
              <a:ext uri="{FF2B5EF4-FFF2-40B4-BE49-F238E27FC236}">
                <a16:creationId xmlns:a16="http://schemas.microsoft.com/office/drawing/2014/main" id="{1297324A-1231-479D-8772-B8C4E1D2A4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66294-3B9F-6745-B398-081EE3AA6D57}"/>
              </a:ext>
            </a:extLst>
          </p:cNvPr>
          <p:cNvSpPr>
            <a:spLocks noGrp="1"/>
          </p:cNvSpPr>
          <p:nvPr>
            <p:ph type="title"/>
          </p:nvPr>
        </p:nvSpPr>
        <p:spPr>
          <a:xfrm>
            <a:off x="1069848" y="1617785"/>
            <a:ext cx="6816851" cy="928715"/>
          </a:xfrm>
        </p:spPr>
        <p:txBody>
          <a:bodyPr>
            <a:normAutofit/>
          </a:bodyPr>
          <a:lstStyle/>
          <a:p>
            <a:r>
              <a:rPr lang="en-US" dirty="0"/>
              <a:t>Diet Formulation</a:t>
            </a:r>
          </a:p>
        </p:txBody>
      </p:sp>
      <p:sp>
        <p:nvSpPr>
          <p:cNvPr id="3" name="Content Placeholder 2">
            <a:extLst>
              <a:ext uri="{FF2B5EF4-FFF2-40B4-BE49-F238E27FC236}">
                <a16:creationId xmlns:a16="http://schemas.microsoft.com/office/drawing/2014/main" id="{B318937D-D196-B241-881B-05B6290B1DE7}"/>
              </a:ext>
            </a:extLst>
          </p:cNvPr>
          <p:cNvSpPr>
            <a:spLocks noGrp="1"/>
          </p:cNvSpPr>
          <p:nvPr>
            <p:ph idx="1"/>
          </p:nvPr>
        </p:nvSpPr>
        <p:spPr>
          <a:xfrm>
            <a:off x="1069849" y="2743331"/>
            <a:ext cx="7215734" cy="3443703"/>
          </a:xfrm>
        </p:spPr>
        <p:txBody>
          <a:bodyPr>
            <a:normAutofit lnSpcReduction="10000"/>
          </a:bodyPr>
          <a:lstStyle/>
          <a:p>
            <a:pPr marL="0" indent="0">
              <a:lnSpc>
                <a:spcPct val="101000"/>
              </a:lnSpc>
              <a:buNone/>
            </a:pPr>
            <a:r>
              <a:rPr lang="en-US" sz="1800" dirty="0"/>
              <a:t>Commercial nutritionists often use least-cost formulations for diets using computer programs that require the following information:</a:t>
            </a:r>
          </a:p>
          <a:p>
            <a:pPr marL="662940" lvl="1" indent="-342900">
              <a:lnSpc>
                <a:spcPct val="101000"/>
              </a:lnSpc>
              <a:buFont typeface="+mj-lt"/>
              <a:buAutoNum type="arabicPeriod"/>
            </a:pPr>
            <a:r>
              <a:rPr lang="en-US" dirty="0"/>
              <a:t>Needed/required nutrients</a:t>
            </a:r>
          </a:p>
          <a:p>
            <a:pPr marL="662940" lvl="1" indent="-342900">
              <a:lnSpc>
                <a:spcPct val="101000"/>
              </a:lnSpc>
              <a:buFont typeface="+mj-lt"/>
              <a:buAutoNum type="arabicPeriod"/>
            </a:pPr>
            <a:r>
              <a:rPr lang="en-US" dirty="0"/>
              <a:t>List of all available ingredients</a:t>
            </a:r>
          </a:p>
          <a:p>
            <a:pPr marL="662940" lvl="1" indent="-342900">
              <a:lnSpc>
                <a:spcPct val="101000"/>
              </a:lnSpc>
              <a:buFont typeface="+mj-lt"/>
              <a:buAutoNum type="arabicPeriod"/>
            </a:pPr>
            <a:r>
              <a:rPr lang="en-US" dirty="0"/>
              <a:t>Nutrient composition of available ingredients</a:t>
            </a:r>
          </a:p>
          <a:p>
            <a:pPr marL="662940" lvl="1" indent="-342900">
              <a:lnSpc>
                <a:spcPct val="101000"/>
              </a:lnSpc>
              <a:buFont typeface="+mj-lt"/>
              <a:buAutoNum type="arabicPeriod"/>
            </a:pPr>
            <a:r>
              <a:rPr lang="en-US" dirty="0"/>
              <a:t>Ingredient costs</a:t>
            </a:r>
          </a:p>
          <a:p>
            <a:pPr lvl="1">
              <a:lnSpc>
                <a:spcPct val="101000"/>
              </a:lnSpc>
            </a:pPr>
            <a:r>
              <a:rPr lang="en-US" dirty="0"/>
              <a:t>Computer will then figure the least expensive formulation while still meeting all dietary requirements.</a:t>
            </a:r>
          </a:p>
          <a:p>
            <a:pPr lvl="1">
              <a:lnSpc>
                <a:spcPct val="101000"/>
              </a:lnSpc>
            </a:pPr>
            <a:endParaRPr lang="en-US" dirty="0"/>
          </a:p>
          <a:p>
            <a:pPr marL="320040" lvl="1" indent="0" algn="ctr">
              <a:lnSpc>
                <a:spcPct val="101000"/>
              </a:lnSpc>
              <a:buNone/>
            </a:pPr>
            <a:r>
              <a:rPr lang="en-US" b="1" dirty="0"/>
              <a:t>Feed Forms: Mash, crumble, or pelleted</a:t>
            </a:r>
          </a:p>
        </p:txBody>
      </p:sp>
    </p:spTree>
    <p:extLst>
      <p:ext uri="{BB962C8B-B14F-4D97-AF65-F5344CB8AC3E}">
        <p14:creationId xmlns:p14="http://schemas.microsoft.com/office/powerpoint/2010/main" val="134473262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301" y="2088292"/>
            <a:ext cx="5859724" cy="1584002"/>
          </a:xfrm>
        </p:spPr>
        <p:txBody>
          <a:bodyPr>
            <a:normAutofit/>
          </a:bodyPr>
          <a:lstStyle/>
          <a:p>
            <a:r>
              <a:rPr lang="en-US" dirty="0"/>
              <a:t>Poultry Science:</a:t>
            </a:r>
            <a:br>
              <a:rPr lang="en-US" dirty="0"/>
            </a:br>
            <a:r>
              <a:rPr lang="en-US" dirty="0"/>
              <a:t>Nutrition</a:t>
            </a:r>
          </a:p>
        </p:txBody>
      </p:sp>
      <p:sp>
        <p:nvSpPr>
          <p:cNvPr id="3" name="Text Placeholder 2"/>
          <p:cNvSpPr>
            <a:spLocks noGrp="1"/>
          </p:cNvSpPr>
          <p:nvPr>
            <p:ph type="body" idx="1"/>
          </p:nvPr>
        </p:nvSpPr>
        <p:spPr/>
        <p:txBody>
          <a:bodyPr/>
          <a:lstStyle/>
          <a:p>
            <a:r>
              <a:rPr lang="en-US" dirty="0"/>
              <a:t>Unit 8: Segment 1</a:t>
            </a:r>
          </a:p>
          <a:p>
            <a:r>
              <a:rPr lang="en-US" i="1" dirty="0"/>
              <a:t>Nutritional Needs of Poultry</a:t>
            </a:r>
          </a:p>
        </p:txBody>
      </p:sp>
    </p:spTree>
    <p:extLst>
      <p:ext uri="{BB962C8B-B14F-4D97-AF65-F5344CB8AC3E}">
        <p14:creationId xmlns:p14="http://schemas.microsoft.com/office/powerpoint/2010/main" val="425033769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301" y="2088292"/>
            <a:ext cx="5859724" cy="1584002"/>
          </a:xfrm>
        </p:spPr>
        <p:txBody>
          <a:bodyPr>
            <a:normAutofit/>
          </a:bodyPr>
          <a:lstStyle/>
          <a:p>
            <a:r>
              <a:rPr lang="en-US" dirty="0"/>
              <a:t>Poultry Science:</a:t>
            </a:r>
            <a:br>
              <a:rPr lang="en-US" dirty="0"/>
            </a:br>
            <a:r>
              <a:rPr lang="en-US" dirty="0"/>
              <a:t>Nutrition</a:t>
            </a:r>
          </a:p>
        </p:txBody>
      </p:sp>
      <p:sp>
        <p:nvSpPr>
          <p:cNvPr id="3" name="Text Placeholder 2"/>
          <p:cNvSpPr>
            <a:spLocks noGrp="1"/>
          </p:cNvSpPr>
          <p:nvPr>
            <p:ph type="body" idx="1"/>
          </p:nvPr>
        </p:nvSpPr>
        <p:spPr/>
        <p:txBody>
          <a:bodyPr/>
          <a:lstStyle/>
          <a:p>
            <a:r>
              <a:rPr lang="en-US" dirty="0"/>
              <a:t>Unit 8: Segment 3</a:t>
            </a:r>
          </a:p>
          <a:p>
            <a:r>
              <a:rPr lang="en-US" i="1" dirty="0"/>
              <a:t>Nutrient Disorders</a:t>
            </a:r>
          </a:p>
        </p:txBody>
      </p:sp>
    </p:spTree>
    <p:extLst>
      <p:ext uri="{BB962C8B-B14F-4D97-AF65-F5344CB8AC3E}">
        <p14:creationId xmlns:p14="http://schemas.microsoft.com/office/powerpoint/2010/main" val="90300941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F21D33-7C72-4D9D-AB31-56CD5D229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11FEFB-23A5-D743-9167-431019CEF531}"/>
              </a:ext>
            </a:extLst>
          </p:cNvPr>
          <p:cNvSpPr>
            <a:spLocks noGrp="1"/>
          </p:cNvSpPr>
          <p:nvPr>
            <p:ph type="title"/>
          </p:nvPr>
        </p:nvSpPr>
        <p:spPr>
          <a:xfrm>
            <a:off x="8466230" y="2274276"/>
            <a:ext cx="3229574" cy="3821723"/>
          </a:xfrm>
        </p:spPr>
        <p:txBody>
          <a:bodyPr anchor="t">
            <a:normAutofit/>
          </a:bodyPr>
          <a:lstStyle/>
          <a:p>
            <a:r>
              <a:rPr lang="en-US" dirty="0"/>
              <a:t>Nutritional Issues</a:t>
            </a:r>
          </a:p>
        </p:txBody>
      </p:sp>
      <p:cxnSp>
        <p:nvCxnSpPr>
          <p:cNvPr id="11" name="Straight Connector 10">
            <a:extLst>
              <a:ext uri="{FF2B5EF4-FFF2-40B4-BE49-F238E27FC236}">
                <a16:creationId xmlns:a16="http://schemas.microsoft.com/office/drawing/2014/main" id="{82F133EB-00E6-4683-85DC-CDF9651642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66230" y="2050626"/>
            <a:ext cx="322783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27906789-344F-4156-A9F0-7D42E30E1A0A}"/>
              </a:ext>
            </a:extLst>
          </p:cNvPr>
          <p:cNvGraphicFramePr>
            <a:graphicFrameLocks noGrp="1"/>
          </p:cNvGraphicFramePr>
          <p:nvPr>
            <p:ph idx="1"/>
            <p:extLst>
              <p:ext uri="{D42A27DB-BD31-4B8C-83A1-F6EECF244321}">
                <p14:modId xmlns:p14="http://schemas.microsoft.com/office/powerpoint/2010/main" val="1596163107"/>
              </p:ext>
            </p:extLst>
          </p:nvPr>
        </p:nvGraphicFramePr>
        <p:xfrm>
          <a:off x="642938" y="642938"/>
          <a:ext cx="718820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3279826"/>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2247A-E9F8-4143-ADCA-0F842A18E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71D5DC-6D70-FF44-BC1E-0E7B46D72CE9}"/>
              </a:ext>
            </a:extLst>
          </p:cNvPr>
          <p:cNvSpPr>
            <a:spLocks noGrp="1"/>
          </p:cNvSpPr>
          <p:nvPr>
            <p:ph type="title"/>
          </p:nvPr>
        </p:nvSpPr>
        <p:spPr>
          <a:xfrm>
            <a:off x="1846580" y="1087407"/>
            <a:ext cx="9701953" cy="1041654"/>
          </a:xfrm>
        </p:spPr>
        <p:txBody>
          <a:bodyPr>
            <a:normAutofit/>
          </a:bodyPr>
          <a:lstStyle/>
          <a:p>
            <a:r>
              <a:rPr lang="en-US" dirty="0"/>
              <a:t>Nutritional Issues</a:t>
            </a:r>
          </a:p>
        </p:txBody>
      </p:sp>
      <p:cxnSp>
        <p:nvCxnSpPr>
          <p:cNvPr id="11" name="Straight Connector 10">
            <a:extLst>
              <a:ext uri="{FF2B5EF4-FFF2-40B4-BE49-F238E27FC236}">
                <a16:creationId xmlns:a16="http://schemas.microsoft.com/office/drawing/2014/main" id="{D6AAB1FD-37D2-44D2-9E77-C42AA85E78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46580" y="2176009"/>
            <a:ext cx="970195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F0027D1-844D-42DF-8984-3C0DE95F4FAE}"/>
              </a:ext>
            </a:extLst>
          </p:cNvPr>
          <p:cNvGraphicFramePr>
            <a:graphicFrameLocks noGrp="1"/>
          </p:cNvGraphicFramePr>
          <p:nvPr>
            <p:ph idx="1"/>
            <p:extLst>
              <p:ext uri="{D42A27DB-BD31-4B8C-83A1-F6EECF244321}">
                <p14:modId xmlns:p14="http://schemas.microsoft.com/office/powerpoint/2010/main" val="2270846533"/>
              </p:ext>
            </p:extLst>
          </p:nvPr>
        </p:nvGraphicFramePr>
        <p:xfrm>
          <a:off x="1846580" y="2438400"/>
          <a:ext cx="9701953"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415986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1623799-6B7F-41B1-B7B4-F78C2828C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10" name="Freeform 5">
              <a:extLst>
                <a:ext uri="{FF2B5EF4-FFF2-40B4-BE49-F238E27FC236}">
                  <a16:creationId xmlns:a16="http://schemas.microsoft.com/office/drawing/2014/main" id="{967C15C7-3131-4066-AB4E-483601721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1" name="Freeform 9">
              <a:extLst>
                <a:ext uri="{FF2B5EF4-FFF2-40B4-BE49-F238E27FC236}">
                  <a16:creationId xmlns:a16="http://schemas.microsoft.com/office/drawing/2014/main" id="{664FD385-BAB9-4368-8D28-0D361A9F58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12" name="Freeform 13">
              <a:extLst>
                <a:ext uri="{FF2B5EF4-FFF2-40B4-BE49-F238E27FC236}">
                  <a16:creationId xmlns:a16="http://schemas.microsoft.com/office/drawing/2014/main" id="{E6A741B7-D871-4BE0-AE84-6ABD96DF60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14" name="Freeform 57">
            <a:extLst>
              <a:ext uri="{FF2B5EF4-FFF2-40B4-BE49-F238E27FC236}">
                <a16:creationId xmlns:a16="http://schemas.microsoft.com/office/drawing/2014/main" id="{9A396EE4-73AE-42F5-B20D-3AC542A59E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16" name="Group 15">
            <a:extLst>
              <a:ext uri="{FF2B5EF4-FFF2-40B4-BE49-F238E27FC236}">
                <a16:creationId xmlns:a16="http://schemas.microsoft.com/office/drawing/2014/main" id="{CDA05887-E135-471E-BF04-F3572A3050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7" name="Freeform 206">
              <a:extLst>
                <a:ext uri="{FF2B5EF4-FFF2-40B4-BE49-F238E27FC236}">
                  <a16:creationId xmlns:a16="http://schemas.microsoft.com/office/drawing/2014/main" id="{2526E7F7-EE92-4AED-8B13-22818008E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8" name="Freeform 211">
              <a:extLst>
                <a:ext uri="{FF2B5EF4-FFF2-40B4-BE49-F238E27FC236}">
                  <a16:creationId xmlns:a16="http://schemas.microsoft.com/office/drawing/2014/main" id="{EDF5FBA7-23EA-4304-96CB-E695B5B128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9" name="Straight Connector 18">
              <a:extLst>
                <a:ext uri="{FF2B5EF4-FFF2-40B4-BE49-F238E27FC236}">
                  <a16:creationId xmlns:a16="http://schemas.microsoft.com/office/drawing/2014/main" id="{71D9F16C-94B8-4AD0-8D90-B71DD3F558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useBgFill="1">
        <p:nvSpPr>
          <p:cNvPr id="21" name="Rectangle 20">
            <a:extLst>
              <a:ext uri="{FF2B5EF4-FFF2-40B4-BE49-F238E27FC236}">
                <a16:creationId xmlns:a16="http://schemas.microsoft.com/office/drawing/2014/main" id="{8062F303-65EB-4865-A5A1-635ECAE21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 y="1"/>
            <a:ext cx="1219223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computer&#10;&#10;Description automatically generated">
            <a:extLst>
              <a:ext uri="{FF2B5EF4-FFF2-40B4-BE49-F238E27FC236}">
                <a16:creationId xmlns:a16="http://schemas.microsoft.com/office/drawing/2014/main" id="{02F33A08-6ECE-CB43-B64C-13C0DBFCE3F8}"/>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A78232E-A490-CC43-8460-BDD426873414}"/>
              </a:ext>
            </a:extLst>
          </p:cNvPr>
          <p:cNvSpPr>
            <a:spLocks noGrp="1"/>
          </p:cNvSpPr>
          <p:nvPr>
            <p:ph type="title"/>
          </p:nvPr>
        </p:nvSpPr>
        <p:spPr>
          <a:xfrm>
            <a:off x="1661469" y="2155865"/>
            <a:ext cx="8861388" cy="1515762"/>
          </a:xfrm>
        </p:spPr>
        <p:txBody>
          <a:bodyPr vert="horz" lIns="91440" tIns="45720" rIns="91440" bIns="45720" rtlCol="0" anchor="b">
            <a:normAutofit/>
          </a:bodyPr>
          <a:lstStyle/>
          <a:p>
            <a:pPr algn="ctr">
              <a:lnSpc>
                <a:spcPct val="105000"/>
              </a:lnSpc>
            </a:pPr>
            <a:r>
              <a:rPr lang="en-US" dirty="0">
                <a:solidFill>
                  <a:schemeClr val="tx1"/>
                </a:solidFill>
              </a:rPr>
              <a:t>Now Let’s Take a Look at a Few Common Nutrient Disorders!</a:t>
            </a:r>
          </a:p>
        </p:txBody>
      </p:sp>
      <p:cxnSp>
        <p:nvCxnSpPr>
          <p:cNvPr id="23" name="Straight Connector 22">
            <a:extLst>
              <a:ext uri="{FF2B5EF4-FFF2-40B4-BE49-F238E27FC236}">
                <a16:creationId xmlns:a16="http://schemas.microsoft.com/office/drawing/2014/main" id="{CD98575A-559E-4B27-9C9E-CCC6EE2BD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0200" y="3765326"/>
            <a:ext cx="1371600" cy="0"/>
          </a:xfrm>
          <a:prstGeom prst="line">
            <a:avLst/>
          </a:prstGeom>
          <a:ln w="38100">
            <a:solidFill>
              <a:srgbClr val="3F47E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979502"/>
      </p:ext>
    </p:extLst>
  </p:cSld>
  <p:clrMapOvr>
    <a:overrideClrMapping bg1="dk1" tx1="lt1" bg2="dk2" tx2="lt2" accent1="accent1" accent2="accent2" accent3="accent3" accent4="accent4" accent5="accent5" accent6="accent6" hlink="hlink" folHlink="folHlink"/>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375FB81F-7561-4EE5-A20D-9BA5571A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9">
            <a:extLst>
              <a:ext uri="{FF2B5EF4-FFF2-40B4-BE49-F238E27FC236}">
                <a16:creationId xmlns:a16="http://schemas.microsoft.com/office/drawing/2014/main" id="{E1DDA5A4-7121-4889-B82C-64E3A38BC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11" name="Freeform 15">
              <a:extLst>
                <a:ext uri="{FF2B5EF4-FFF2-40B4-BE49-F238E27FC236}">
                  <a16:creationId xmlns:a16="http://schemas.microsoft.com/office/drawing/2014/main" id="{0410B03E-38EF-4394-AC2E-50C31253C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1">
                <a:lumMod val="60000"/>
                <a:lumOff val="40000"/>
                <a:alpha val="50000"/>
              </a:schemeClr>
            </a:solidFill>
            <a:ln>
              <a:noFill/>
            </a:ln>
          </p:spPr>
        </p:sp>
        <p:sp>
          <p:nvSpPr>
            <p:cNvPr id="12" name="Freeform 5">
              <a:extLst>
                <a:ext uri="{FF2B5EF4-FFF2-40B4-BE49-F238E27FC236}">
                  <a16:creationId xmlns:a16="http://schemas.microsoft.com/office/drawing/2014/main" id="{A0548F4B-7D9D-4114-9B19-05608215E2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1">
                <a:lumMod val="40000"/>
                <a:lumOff val="60000"/>
                <a:alpha val="75000"/>
              </a:schemeClr>
            </a:solidFill>
            <a:ln>
              <a:noFill/>
            </a:ln>
          </p:spPr>
        </p:sp>
      </p:grpSp>
      <p:sp>
        <p:nvSpPr>
          <p:cNvPr id="2" name="Title 1">
            <a:extLst>
              <a:ext uri="{FF2B5EF4-FFF2-40B4-BE49-F238E27FC236}">
                <a16:creationId xmlns:a16="http://schemas.microsoft.com/office/drawing/2014/main" id="{ABBE7CAB-B2CD-DD4E-84C3-8E2DE69A0BD5}"/>
              </a:ext>
            </a:extLst>
          </p:cNvPr>
          <p:cNvSpPr>
            <a:spLocks noGrp="1"/>
          </p:cNvSpPr>
          <p:nvPr>
            <p:ph type="title"/>
          </p:nvPr>
        </p:nvSpPr>
        <p:spPr>
          <a:xfrm>
            <a:off x="2933700" y="1114425"/>
            <a:ext cx="8770571" cy="1014635"/>
          </a:xfrm>
        </p:spPr>
        <p:txBody>
          <a:bodyPr>
            <a:normAutofit/>
          </a:bodyPr>
          <a:lstStyle/>
          <a:p>
            <a:r>
              <a:rPr lang="en-US" dirty="0">
                <a:solidFill>
                  <a:srgbClr val="FEFCF7"/>
                </a:solidFill>
              </a:rPr>
              <a:t>Tibial Dyschondroplasia (TD)</a:t>
            </a:r>
          </a:p>
        </p:txBody>
      </p:sp>
      <p:cxnSp>
        <p:nvCxnSpPr>
          <p:cNvPr id="14" name="Straight Connector 13">
            <a:extLst>
              <a:ext uri="{FF2B5EF4-FFF2-40B4-BE49-F238E27FC236}">
                <a16:creationId xmlns:a16="http://schemas.microsoft.com/office/drawing/2014/main" id="{787EF4F8-F48D-44B0-8670-501DB546B9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rgbClr val="FEFCF7"/>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A9529B-8AD2-514B-BA16-DBBFBE373AA2}"/>
              </a:ext>
            </a:extLst>
          </p:cNvPr>
          <p:cNvSpPr>
            <a:spLocks noGrp="1"/>
          </p:cNvSpPr>
          <p:nvPr>
            <p:ph idx="1"/>
          </p:nvPr>
        </p:nvSpPr>
        <p:spPr>
          <a:xfrm>
            <a:off x="2933700" y="2438399"/>
            <a:ext cx="8982075" cy="4276723"/>
          </a:xfrm>
        </p:spPr>
        <p:txBody>
          <a:bodyPr>
            <a:normAutofit lnSpcReduction="10000"/>
          </a:bodyPr>
          <a:lstStyle/>
          <a:p>
            <a:pPr>
              <a:lnSpc>
                <a:spcPct val="101000"/>
              </a:lnSpc>
            </a:pPr>
            <a:r>
              <a:rPr lang="en-US" dirty="0">
                <a:solidFill>
                  <a:srgbClr val="FEFCF7"/>
                </a:solidFill>
              </a:rPr>
              <a:t>Incomplete ossification at the active growth plate</a:t>
            </a:r>
          </a:p>
          <a:p>
            <a:pPr>
              <a:lnSpc>
                <a:spcPct val="101000"/>
              </a:lnSpc>
            </a:pPr>
            <a:r>
              <a:rPr lang="en-US" dirty="0">
                <a:solidFill>
                  <a:srgbClr val="FEFCF7"/>
                </a:solidFill>
              </a:rPr>
              <a:t>Occurs in fast-growing meat birds</a:t>
            </a:r>
          </a:p>
          <a:p>
            <a:pPr>
              <a:lnSpc>
                <a:spcPct val="101000"/>
              </a:lnSpc>
            </a:pPr>
            <a:r>
              <a:rPr lang="en-US" dirty="0">
                <a:solidFill>
                  <a:srgbClr val="FEFCF7"/>
                </a:solidFill>
              </a:rPr>
              <a:t>Most common in broilers 21-35 days of age</a:t>
            </a:r>
          </a:p>
          <a:p>
            <a:pPr>
              <a:lnSpc>
                <a:spcPct val="101000"/>
              </a:lnSpc>
            </a:pPr>
            <a:r>
              <a:rPr lang="en-US" dirty="0">
                <a:solidFill>
                  <a:srgbClr val="FEFCF7"/>
                </a:solidFill>
              </a:rPr>
              <a:t>Exact cause is unknown, but it seems that TD occurs more frequently when the diet contains an excess of sodium relative to potassium when chloride levels re very high.</a:t>
            </a:r>
          </a:p>
          <a:p>
            <a:pPr marL="0" indent="0">
              <a:lnSpc>
                <a:spcPct val="101000"/>
              </a:lnSpc>
              <a:buNone/>
            </a:pPr>
            <a:r>
              <a:rPr lang="en-US" dirty="0">
                <a:solidFill>
                  <a:srgbClr val="FEFCF7"/>
                </a:solidFill>
              </a:rPr>
              <a:t>Prevention:</a:t>
            </a:r>
          </a:p>
          <a:p>
            <a:pPr lvl="1">
              <a:lnSpc>
                <a:spcPct val="101000"/>
              </a:lnSpc>
            </a:pPr>
            <a:r>
              <a:rPr lang="en-US" sz="2000" dirty="0">
                <a:solidFill>
                  <a:srgbClr val="FEFCF7"/>
                </a:solidFill>
              </a:rPr>
              <a:t>Adjustment of dietary levels of </a:t>
            </a:r>
            <a:r>
              <a:rPr lang="en-US" sz="2000" dirty="0" err="1">
                <a:solidFill>
                  <a:srgbClr val="FEFCF7"/>
                </a:solidFill>
              </a:rPr>
              <a:t>Ca:P</a:t>
            </a:r>
            <a:endParaRPr lang="en-US" sz="2000" dirty="0">
              <a:solidFill>
                <a:srgbClr val="FEFCF7"/>
              </a:solidFill>
            </a:endParaRPr>
          </a:p>
          <a:p>
            <a:pPr lvl="1">
              <a:lnSpc>
                <a:spcPct val="101000"/>
              </a:lnSpc>
            </a:pPr>
            <a:r>
              <a:rPr lang="en-US" sz="2000" dirty="0">
                <a:solidFill>
                  <a:srgbClr val="FEFCF7"/>
                </a:solidFill>
              </a:rPr>
              <a:t>Consideration of dietary electrolyte balance</a:t>
            </a:r>
          </a:p>
          <a:p>
            <a:pPr lvl="1">
              <a:lnSpc>
                <a:spcPct val="101000"/>
              </a:lnSpc>
            </a:pPr>
            <a:r>
              <a:rPr lang="en-US" sz="2000" dirty="0">
                <a:solidFill>
                  <a:srgbClr val="FEFCF7"/>
                </a:solidFill>
              </a:rPr>
              <a:t>Reduced growth rate</a:t>
            </a:r>
          </a:p>
          <a:p>
            <a:pPr lvl="1">
              <a:lnSpc>
                <a:spcPct val="101000"/>
              </a:lnSpc>
            </a:pPr>
            <a:r>
              <a:rPr lang="en-US" sz="2000" dirty="0">
                <a:solidFill>
                  <a:srgbClr val="FEFCF7"/>
                </a:solidFill>
              </a:rPr>
              <a:t>Mycotoxin control</a:t>
            </a:r>
          </a:p>
        </p:txBody>
      </p:sp>
    </p:spTree>
    <p:extLst>
      <p:ext uri="{BB962C8B-B14F-4D97-AF65-F5344CB8AC3E}">
        <p14:creationId xmlns:p14="http://schemas.microsoft.com/office/powerpoint/2010/main" val="541318659"/>
      </p:ext>
    </p:extLst>
  </p:cSld>
  <p:clrMapOvr>
    <a:overrideClrMapping bg1="dk1" tx1="lt1" bg2="dk2" tx2="lt2" accent1="accent1" accent2="accent2" accent3="accent3" accent4="accent4" accent5="accent5" accent6="accent6" hlink="hlink" folHlink="folHlink"/>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CB075-A627-F449-B1DB-52C252CD605E}"/>
              </a:ext>
            </a:extLst>
          </p:cNvPr>
          <p:cNvSpPr>
            <a:spLocks noGrp="1"/>
          </p:cNvSpPr>
          <p:nvPr>
            <p:ph type="title"/>
          </p:nvPr>
        </p:nvSpPr>
        <p:spPr/>
        <p:txBody>
          <a:bodyPr/>
          <a:lstStyle/>
          <a:p>
            <a:r>
              <a:rPr lang="en-US" dirty="0"/>
              <a:t>Vitamin E Deficiency </a:t>
            </a:r>
            <a:br>
              <a:rPr lang="en-US" dirty="0"/>
            </a:br>
            <a:r>
              <a:rPr lang="en-US" dirty="0"/>
              <a:t>(Crazy Chick Syndrome)</a:t>
            </a:r>
          </a:p>
        </p:txBody>
      </p:sp>
      <p:sp>
        <p:nvSpPr>
          <p:cNvPr id="3" name="Content Placeholder 2">
            <a:extLst>
              <a:ext uri="{FF2B5EF4-FFF2-40B4-BE49-F238E27FC236}">
                <a16:creationId xmlns:a16="http://schemas.microsoft.com/office/drawing/2014/main" id="{CD7254A2-EF55-FD47-B319-886B78C382F6}"/>
              </a:ext>
            </a:extLst>
          </p:cNvPr>
          <p:cNvSpPr>
            <a:spLocks noGrp="1"/>
          </p:cNvSpPr>
          <p:nvPr>
            <p:ph idx="1"/>
          </p:nvPr>
        </p:nvSpPr>
        <p:spPr/>
        <p:txBody>
          <a:bodyPr/>
          <a:lstStyle/>
          <a:p>
            <a:r>
              <a:rPr lang="en-US" dirty="0"/>
              <a:t>A neurological disease induced by a Vitamin E deficiency that is characterized by increased excitability, ataxia, wing-flapping, and paresis progressing to paralysis in young (usually 2-3 week old) birds.</a:t>
            </a:r>
          </a:p>
          <a:p>
            <a:r>
              <a:rPr lang="en-US" dirty="0"/>
              <a:t>Chicks with a Vitamin E deficiency may also have a selenium deficiency. </a:t>
            </a:r>
          </a:p>
          <a:p>
            <a:r>
              <a:rPr lang="en-US" dirty="0"/>
              <a:t>Will first notice pale, staggering birds with deformed wing feathers.</a:t>
            </a:r>
          </a:p>
          <a:p>
            <a:pPr lvl="1"/>
            <a:r>
              <a:rPr lang="en-US" dirty="0"/>
              <a:t>“Stargazers”</a:t>
            </a:r>
          </a:p>
          <a:p>
            <a:r>
              <a:rPr lang="en-US" dirty="0" err="1"/>
              <a:t>Poults</a:t>
            </a:r>
            <a:r>
              <a:rPr lang="en-US" dirty="0"/>
              <a:t> will be unthrifty with above-normal mortality.</a:t>
            </a:r>
          </a:p>
          <a:p>
            <a:endParaRPr lang="en-US" dirty="0"/>
          </a:p>
        </p:txBody>
      </p:sp>
    </p:spTree>
    <p:extLst>
      <p:ext uri="{BB962C8B-B14F-4D97-AF65-F5344CB8AC3E}">
        <p14:creationId xmlns:p14="http://schemas.microsoft.com/office/powerpoint/2010/main" val="394884823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5FB81F-7561-4EE5-A20D-9BA5571A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1DDA5A4-7121-4889-B82C-64E3A38BC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11" name="Freeform 5">
              <a:extLst>
                <a:ext uri="{FF2B5EF4-FFF2-40B4-BE49-F238E27FC236}">
                  <a16:creationId xmlns:a16="http://schemas.microsoft.com/office/drawing/2014/main" id="{A0548F4B-7D9D-4114-9B19-05608215E2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7F7F7F">
                <a:alpha val="74902"/>
              </a:srgbClr>
            </a:solidFill>
            <a:ln>
              <a:noFill/>
            </a:ln>
          </p:spPr>
        </p:sp>
        <p:sp>
          <p:nvSpPr>
            <p:cNvPr id="12" name="Freeform 15">
              <a:extLst>
                <a:ext uri="{FF2B5EF4-FFF2-40B4-BE49-F238E27FC236}">
                  <a16:creationId xmlns:a16="http://schemas.microsoft.com/office/drawing/2014/main" id="{0410B03E-38EF-4394-AC2E-50C31253C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595959">
                <a:alpha val="49804"/>
              </a:srgbClr>
            </a:solidFill>
            <a:ln>
              <a:noFill/>
            </a:ln>
          </p:spPr>
        </p:sp>
      </p:grpSp>
      <p:sp>
        <p:nvSpPr>
          <p:cNvPr id="2" name="Title 1">
            <a:extLst>
              <a:ext uri="{FF2B5EF4-FFF2-40B4-BE49-F238E27FC236}">
                <a16:creationId xmlns:a16="http://schemas.microsoft.com/office/drawing/2014/main" id="{007029D8-50D7-C443-99B0-611E8F27EBBE}"/>
              </a:ext>
            </a:extLst>
          </p:cNvPr>
          <p:cNvSpPr>
            <a:spLocks noGrp="1"/>
          </p:cNvSpPr>
          <p:nvPr>
            <p:ph type="title"/>
          </p:nvPr>
        </p:nvSpPr>
        <p:spPr>
          <a:xfrm>
            <a:off x="2933700" y="568345"/>
            <a:ext cx="8770571" cy="1560716"/>
          </a:xfrm>
        </p:spPr>
        <p:txBody>
          <a:bodyPr>
            <a:normAutofit/>
          </a:bodyPr>
          <a:lstStyle/>
          <a:p>
            <a:r>
              <a:rPr lang="en-US">
                <a:solidFill>
                  <a:schemeClr val="tx2"/>
                </a:solidFill>
              </a:rPr>
              <a:t>Sudden Death Syndrome (SDS/Flip Over)</a:t>
            </a:r>
          </a:p>
        </p:txBody>
      </p:sp>
      <p:cxnSp>
        <p:nvCxnSpPr>
          <p:cNvPr id="14" name="Straight Connector 13">
            <a:extLst>
              <a:ext uri="{FF2B5EF4-FFF2-40B4-BE49-F238E27FC236}">
                <a16:creationId xmlns:a16="http://schemas.microsoft.com/office/drawing/2014/main" id="{787EF4F8-F48D-44B0-8670-501DB546B9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6A30D6A-A89A-0B4B-B3D0-D3A5805CD4C2}"/>
              </a:ext>
            </a:extLst>
          </p:cNvPr>
          <p:cNvSpPr>
            <a:spLocks noGrp="1"/>
          </p:cNvSpPr>
          <p:nvPr>
            <p:ph idx="1"/>
          </p:nvPr>
        </p:nvSpPr>
        <p:spPr>
          <a:xfrm>
            <a:off x="2933700" y="2438399"/>
            <a:ext cx="8770571" cy="4165303"/>
          </a:xfrm>
        </p:spPr>
        <p:txBody>
          <a:bodyPr>
            <a:normAutofit lnSpcReduction="10000"/>
          </a:bodyPr>
          <a:lstStyle/>
          <a:p>
            <a:r>
              <a:rPr lang="en-US" sz="2400" dirty="0">
                <a:solidFill>
                  <a:schemeClr val="tx2"/>
                </a:solidFill>
              </a:rPr>
              <a:t>Seen mostly in fast-growing broilers – usually males.</a:t>
            </a:r>
          </a:p>
          <a:p>
            <a:r>
              <a:rPr lang="en-US" sz="2400" dirty="0">
                <a:solidFill>
                  <a:schemeClr val="tx2"/>
                </a:solidFill>
              </a:rPr>
              <a:t>Normal incidence is from 1.5-2.5% of the flock and peaks between 21-28 days of age.</a:t>
            </a:r>
          </a:p>
          <a:p>
            <a:r>
              <a:rPr lang="en-US" sz="2400" dirty="0">
                <a:solidFill>
                  <a:schemeClr val="tx2"/>
                </a:solidFill>
              </a:rPr>
              <a:t>Afflicted birds appear healthy, are well-fleshed, and have feed in their digestive tracts.</a:t>
            </a:r>
          </a:p>
          <a:p>
            <a:r>
              <a:rPr lang="en-US" sz="2400" dirty="0">
                <a:solidFill>
                  <a:schemeClr val="tx2"/>
                </a:solidFill>
              </a:rPr>
              <a:t>Death occurs within 1-2 minutes and the birds are usually found on their backs.</a:t>
            </a:r>
          </a:p>
          <a:p>
            <a:r>
              <a:rPr lang="en-US" sz="2400" dirty="0">
                <a:solidFill>
                  <a:schemeClr val="tx2"/>
                </a:solidFill>
              </a:rPr>
              <a:t>Since the condition is precipitated by fast growth rate, it can be prevented through nutrient restriction.</a:t>
            </a:r>
          </a:p>
        </p:txBody>
      </p:sp>
    </p:spTree>
    <p:extLst>
      <p:ext uri="{BB962C8B-B14F-4D97-AF65-F5344CB8AC3E}">
        <p14:creationId xmlns:p14="http://schemas.microsoft.com/office/powerpoint/2010/main" val="920211045"/>
      </p:ext>
    </p:extLst>
  </p:cSld>
  <p:clrMapOvr>
    <a:overrideClrMapping bg1="dk1" tx1="lt1" bg2="dk2" tx2="lt2" accent1="accent1" accent2="accent2" accent3="accent3" accent4="accent4" accent5="accent5" accent6="accent6" hlink="hlink" folHlink="folHlink"/>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5FB81F-7561-4EE5-A20D-9BA5571A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1DDA5A4-7121-4889-B82C-64E3A38BC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11" name="Freeform 15">
              <a:extLst>
                <a:ext uri="{FF2B5EF4-FFF2-40B4-BE49-F238E27FC236}">
                  <a16:creationId xmlns:a16="http://schemas.microsoft.com/office/drawing/2014/main" id="{0410B03E-38EF-4394-AC2E-50C31253C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1">
                <a:lumMod val="60000"/>
                <a:lumOff val="40000"/>
                <a:alpha val="50000"/>
              </a:schemeClr>
            </a:solidFill>
            <a:ln>
              <a:noFill/>
            </a:ln>
          </p:spPr>
        </p:sp>
        <p:sp>
          <p:nvSpPr>
            <p:cNvPr id="12" name="Freeform 5">
              <a:extLst>
                <a:ext uri="{FF2B5EF4-FFF2-40B4-BE49-F238E27FC236}">
                  <a16:creationId xmlns:a16="http://schemas.microsoft.com/office/drawing/2014/main" id="{A0548F4B-7D9D-4114-9B19-05608215E2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1">
                <a:lumMod val="40000"/>
                <a:lumOff val="60000"/>
                <a:alpha val="75000"/>
              </a:schemeClr>
            </a:solidFill>
            <a:ln>
              <a:noFill/>
            </a:ln>
          </p:spPr>
        </p:sp>
      </p:grpSp>
      <p:sp>
        <p:nvSpPr>
          <p:cNvPr id="2" name="Title 1">
            <a:extLst>
              <a:ext uri="{FF2B5EF4-FFF2-40B4-BE49-F238E27FC236}">
                <a16:creationId xmlns:a16="http://schemas.microsoft.com/office/drawing/2014/main" id="{65A1DA05-08F9-8E46-ADAF-946572432604}"/>
              </a:ext>
            </a:extLst>
          </p:cNvPr>
          <p:cNvSpPr>
            <a:spLocks noGrp="1"/>
          </p:cNvSpPr>
          <p:nvPr>
            <p:ph type="title"/>
          </p:nvPr>
        </p:nvSpPr>
        <p:spPr>
          <a:xfrm>
            <a:off x="2933700" y="568345"/>
            <a:ext cx="8770571" cy="1560716"/>
          </a:xfrm>
        </p:spPr>
        <p:txBody>
          <a:bodyPr>
            <a:normAutofit/>
          </a:bodyPr>
          <a:lstStyle/>
          <a:p>
            <a:r>
              <a:rPr lang="en-US" dirty="0">
                <a:solidFill>
                  <a:srgbClr val="FEFCF7"/>
                </a:solidFill>
              </a:rPr>
              <a:t>Fatty Liver </a:t>
            </a:r>
            <a:br>
              <a:rPr lang="en-US" dirty="0">
                <a:solidFill>
                  <a:srgbClr val="FEFCF7"/>
                </a:solidFill>
              </a:rPr>
            </a:br>
            <a:r>
              <a:rPr lang="en-US" dirty="0">
                <a:solidFill>
                  <a:srgbClr val="FEFCF7"/>
                </a:solidFill>
              </a:rPr>
              <a:t>Hemorrhagic Syndrome</a:t>
            </a:r>
          </a:p>
        </p:txBody>
      </p:sp>
      <p:cxnSp>
        <p:nvCxnSpPr>
          <p:cNvPr id="14" name="Straight Connector 13">
            <a:extLst>
              <a:ext uri="{FF2B5EF4-FFF2-40B4-BE49-F238E27FC236}">
                <a16:creationId xmlns:a16="http://schemas.microsoft.com/office/drawing/2014/main" id="{787EF4F8-F48D-44B0-8670-501DB546B9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rgbClr val="FEFCF7"/>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AC0BDB-01F1-D848-B7D0-D770EAC641B7}"/>
              </a:ext>
            </a:extLst>
          </p:cNvPr>
          <p:cNvSpPr>
            <a:spLocks noGrp="1"/>
          </p:cNvSpPr>
          <p:nvPr>
            <p:ph idx="1"/>
          </p:nvPr>
        </p:nvSpPr>
        <p:spPr>
          <a:xfrm>
            <a:off x="2933700" y="2438399"/>
            <a:ext cx="8857586" cy="4291011"/>
          </a:xfrm>
        </p:spPr>
        <p:txBody>
          <a:bodyPr>
            <a:normAutofit fontScale="92500" lnSpcReduction="10000"/>
          </a:bodyPr>
          <a:lstStyle/>
          <a:p>
            <a:pPr>
              <a:lnSpc>
                <a:spcPct val="101000"/>
              </a:lnSpc>
            </a:pPr>
            <a:r>
              <a:rPr lang="en-US" sz="2400" dirty="0">
                <a:solidFill>
                  <a:srgbClr val="FEFCF7"/>
                </a:solidFill>
              </a:rPr>
              <a:t>Most often seen in young adult cage layers and occasionally in older caged hens and floor layers.</a:t>
            </a:r>
          </a:p>
          <a:p>
            <a:pPr>
              <a:lnSpc>
                <a:spcPct val="101000"/>
              </a:lnSpc>
            </a:pPr>
            <a:r>
              <a:rPr lang="en-US" sz="2400" dirty="0">
                <a:solidFill>
                  <a:srgbClr val="FEFCF7"/>
                </a:solidFill>
              </a:rPr>
              <a:t>Causes aren’t completely known, but some theories suggest </a:t>
            </a:r>
            <a:r>
              <a:rPr lang="en-US" sz="2200" dirty="0">
                <a:solidFill>
                  <a:srgbClr val="FEFCF7"/>
                </a:solidFill>
              </a:rPr>
              <a:t>estrogenic hormones, simple corn soy diets, over-consumption of feed, pullets being left on low calcium for too long after production starts, etc.</a:t>
            </a:r>
          </a:p>
          <a:p>
            <a:pPr>
              <a:lnSpc>
                <a:spcPct val="101000"/>
              </a:lnSpc>
            </a:pPr>
            <a:r>
              <a:rPr lang="en-US" sz="2400" dirty="0">
                <a:solidFill>
                  <a:srgbClr val="FEFCF7"/>
                </a:solidFill>
              </a:rPr>
              <a:t>Hens will have oily feathers, increased mortality, and low egg production peak drops too quickly (or egg production may not be affected at all).</a:t>
            </a:r>
          </a:p>
          <a:p>
            <a:pPr>
              <a:lnSpc>
                <a:spcPct val="101000"/>
              </a:lnSpc>
            </a:pPr>
            <a:r>
              <a:rPr lang="en-US" sz="2400" dirty="0">
                <a:solidFill>
                  <a:srgbClr val="FEFCF7"/>
                </a:solidFill>
              </a:rPr>
              <a:t>Prevention through use of diets with ingredients that contribute organic selenium + unidentified nutrient (wheat, alfalfa meal, fish meal, etc.)</a:t>
            </a:r>
          </a:p>
          <a:p>
            <a:pPr>
              <a:lnSpc>
                <a:spcPct val="101000"/>
              </a:lnSpc>
            </a:pPr>
            <a:r>
              <a:rPr lang="en-US" sz="2400" dirty="0">
                <a:solidFill>
                  <a:srgbClr val="FEFCF7"/>
                </a:solidFill>
              </a:rPr>
              <a:t>Environmental temperatures and geographic location influences occurrence</a:t>
            </a:r>
          </a:p>
          <a:p>
            <a:pPr lvl="1">
              <a:lnSpc>
                <a:spcPct val="101000"/>
              </a:lnSpc>
            </a:pPr>
            <a:r>
              <a:rPr lang="en-US" sz="2400" dirty="0">
                <a:solidFill>
                  <a:srgbClr val="FEFCF7"/>
                </a:solidFill>
              </a:rPr>
              <a:t>Happens world-wide!</a:t>
            </a:r>
          </a:p>
        </p:txBody>
      </p:sp>
    </p:spTree>
    <p:extLst>
      <p:ext uri="{BB962C8B-B14F-4D97-AF65-F5344CB8AC3E}">
        <p14:creationId xmlns:p14="http://schemas.microsoft.com/office/powerpoint/2010/main" val="3284013218"/>
      </p:ext>
    </p:extLst>
  </p:cSld>
  <p:clrMapOvr>
    <a:overrideClrMapping bg1="dk1" tx1="lt1" bg2="dk2" tx2="lt2" accent1="accent1" accent2="accent2" accent3="accent3" accent4="accent4" accent5="accent5" accent6="accent6" hlink="hlink" folHlink="folHlink"/>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9698-8A5F-8B40-9A8E-3E9640A45B0B}"/>
              </a:ext>
            </a:extLst>
          </p:cNvPr>
          <p:cNvSpPr>
            <a:spLocks noGrp="1"/>
          </p:cNvSpPr>
          <p:nvPr>
            <p:ph type="title"/>
          </p:nvPr>
        </p:nvSpPr>
        <p:spPr/>
        <p:txBody>
          <a:bodyPr/>
          <a:lstStyle/>
          <a:p>
            <a:pPr algn="ctr"/>
            <a:r>
              <a:rPr lang="en-US" dirty="0"/>
              <a:t>Poultry Science </a:t>
            </a:r>
            <a:br>
              <a:rPr lang="en-US" dirty="0"/>
            </a:br>
            <a:r>
              <a:rPr lang="en-US" dirty="0"/>
              <a:t>Curriculum References</a:t>
            </a:r>
          </a:p>
        </p:txBody>
      </p:sp>
      <p:sp>
        <p:nvSpPr>
          <p:cNvPr id="4" name="Content Placeholder 2">
            <a:extLst>
              <a:ext uri="{FF2B5EF4-FFF2-40B4-BE49-F238E27FC236}">
                <a16:creationId xmlns:a16="http://schemas.microsoft.com/office/drawing/2014/main" id="{46837BA2-953A-E54A-A80C-0FC0752F85A6}"/>
              </a:ext>
            </a:extLst>
          </p:cNvPr>
          <p:cNvSpPr>
            <a:spLocks noGrp="1"/>
          </p:cNvSpPr>
          <p:nvPr>
            <p:ph idx="1"/>
          </p:nvPr>
        </p:nvSpPr>
        <p:spPr>
          <a:xfrm>
            <a:off x="2933700" y="2438400"/>
            <a:ext cx="9258300" cy="4280452"/>
          </a:xfrm>
        </p:spPr>
        <p:txBody>
          <a:bodyPr numCol="3">
            <a:normAutofit fontScale="62500" lnSpcReduction="20000"/>
          </a:bodyPr>
          <a:lstStyle/>
          <a:p>
            <a:r>
              <a:rPr lang="en-US" dirty="0"/>
              <a:t>Jessica Fife, UGA Dept. of Poultry Science Outreach Coordinator, UGA Dept. of Agricultural Leadership, Education, &amp; Communication MAEE Candidate</a:t>
            </a:r>
          </a:p>
          <a:p>
            <a:r>
              <a:rPr lang="en-US" dirty="0"/>
              <a:t>Barry Croom, UGA Dept. of Agricultural Leadership, Education, &amp; Communication Professor</a:t>
            </a:r>
          </a:p>
          <a:p>
            <a:r>
              <a:rPr lang="en-US" dirty="0"/>
              <a:t>Ashley </a:t>
            </a:r>
            <a:r>
              <a:rPr lang="en-US" dirty="0" err="1"/>
              <a:t>Yopp</a:t>
            </a:r>
            <a:r>
              <a:rPr lang="en-US" dirty="0"/>
              <a:t>, UGA Dept. of Agricultural Leadership, Education, &amp; Communication Assistant Professor</a:t>
            </a:r>
          </a:p>
          <a:p>
            <a:r>
              <a:rPr lang="en-US" dirty="0"/>
              <a:t>Georgia Agriculture Education</a:t>
            </a:r>
          </a:p>
          <a:p>
            <a:r>
              <a:rPr lang="en-US" dirty="0"/>
              <a:t>Andrew Benson, UGA Dept. of Poultry Science Assistant Professor</a:t>
            </a:r>
          </a:p>
          <a:p>
            <a:r>
              <a:rPr lang="en-US" dirty="0"/>
              <a:t>Brian Jordan, UGA Dept. of Poultry Science Assistant Professor, UGA College of Veterinary Medicine Assistant Professor</a:t>
            </a:r>
          </a:p>
          <a:p>
            <a:endParaRPr lang="en-US" dirty="0"/>
          </a:p>
          <a:p>
            <a:r>
              <a:rPr lang="en-US" dirty="0"/>
              <a:t>University of Arkansas Bumpers College of Poultry Science – Poultry Science Dual Curriculum Course</a:t>
            </a:r>
          </a:p>
          <a:p>
            <a:r>
              <a:rPr lang="en-US" dirty="0"/>
              <a:t>Julia Gaskin, UGA Dept. of Crop and Soil Sciences Sr. Public Service Associate</a:t>
            </a:r>
          </a:p>
          <a:p>
            <a:r>
              <a:rPr lang="en-US" dirty="0"/>
              <a:t>Glendon Harris, UGA Dept. of Crop and Soil Sciences Professor &amp; Extension Agronomist</a:t>
            </a:r>
          </a:p>
          <a:p>
            <a:r>
              <a:rPr lang="en-US" dirty="0"/>
              <a:t>Brian </a:t>
            </a:r>
            <a:r>
              <a:rPr lang="en-US" dirty="0" err="1"/>
              <a:t>Kiepper</a:t>
            </a:r>
            <a:r>
              <a:rPr lang="en-US" dirty="0"/>
              <a:t>, UGA Dept. of Poultry Science Associate Professor</a:t>
            </a:r>
          </a:p>
          <a:p>
            <a:r>
              <a:rPr lang="en-US" dirty="0"/>
              <a:t>Claudia Dunkley, UGA Dept. of Poultry Science Public Service Associate</a:t>
            </a:r>
          </a:p>
          <a:p>
            <a:r>
              <a:rPr lang="en-US" dirty="0"/>
              <a:t>Casey Ritz, UGA Dept. of Poultry Science Professor</a:t>
            </a:r>
          </a:p>
          <a:p>
            <a:r>
              <a:rPr lang="en-US" dirty="0"/>
              <a:t>USPOULTRY &amp; USPOULTRY Poultry Science Curriculum</a:t>
            </a:r>
          </a:p>
          <a:p>
            <a:endParaRPr lang="en-US" dirty="0"/>
          </a:p>
          <a:p>
            <a:endParaRPr lang="en-US" dirty="0"/>
          </a:p>
          <a:p>
            <a:r>
              <a:rPr lang="en-US" dirty="0"/>
              <a:t>Tom </a:t>
            </a:r>
            <a:r>
              <a:rPr lang="en-US" dirty="0" err="1"/>
              <a:t>Tabler</a:t>
            </a:r>
            <a:r>
              <a:rPr lang="en-US" dirty="0"/>
              <a:t>, Mississippi State University Department of Poultry Science Extension Professor</a:t>
            </a:r>
          </a:p>
          <a:p>
            <a:r>
              <a:rPr lang="en-US" dirty="0"/>
              <a:t>Jacquie Jacob, University of Kentucky</a:t>
            </a:r>
          </a:p>
          <a:p>
            <a:r>
              <a:rPr lang="en-US" dirty="0"/>
              <a:t>Jeanna Wilson, UGA Dept. of Poultry Science Professor</a:t>
            </a:r>
          </a:p>
          <a:p>
            <a:r>
              <a:rPr lang="en-US" dirty="0"/>
              <a:t>Kelly Sweeney, UGA Dept. of Poultry Science </a:t>
            </a:r>
            <a:r>
              <a:rPr lang="en-US" dirty="0" err="1"/>
              <a:t>Ph.D</a:t>
            </a:r>
            <a:r>
              <a:rPr lang="en-US" dirty="0"/>
              <a:t> Candidate</a:t>
            </a:r>
          </a:p>
          <a:p>
            <a:r>
              <a:rPr lang="en-US" dirty="0"/>
              <a:t>Merck Veterinary Manual</a:t>
            </a:r>
          </a:p>
          <a:p>
            <a:r>
              <a:rPr lang="en-US" dirty="0"/>
              <a:t>University of Maryland Extension</a:t>
            </a:r>
          </a:p>
          <a:p>
            <a:r>
              <a:rPr lang="en-US" dirty="0"/>
              <a:t>Poultry Hub</a:t>
            </a:r>
          </a:p>
          <a:p>
            <a:r>
              <a:rPr lang="en-US" dirty="0"/>
              <a:t>Brian Fairchild, University of Georgia Department of Poultry Science Professor</a:t>
            </a:r>
          </a:p>
          <a:p>
            <a:r>
              <a:rPr lang="en-US" dirty="0"/>
              <a:t>Centers for Disease Control</a:t>
            </a:r>
          </a:p>
          <a:p>
            <a:r>
              <a:rPr lang="en-US" dirty="0"/>
              <a:t>National FFA Organization</a:t>
            </a:r>
          </a:p>
          <a:p>
            <a:endParaRPr lang="en-US" dirty="0"/>
          </a:p>
        </p:txBody>
      </p:sp>
    </p:spTree>
    <p:extLst>
      <p:ext uri="{BB962C8B-B14F-4D97-AF65-F5344CB8AC3E}">
        <p14:creationId xmlns:p14="http://schemas.microsoft.com/office/powerpoint/2010/main" val="329101594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2247A-E9F8-4143-ADCA-0F842A18E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99F78-87C4-A649-9590-60002B67FB11}"/>
              </a:ext>
            </a:extLst>
          </p:cNvPr>
          <p:cNvSpPr>
            <a:spLocks noGrp="1"/>
          </p:cNvSpPr>
          <p:nvPr>
            <p:ph type="title"/>
          </p:nvPr>
        </p:nvSpPr>
        <p:spPr>
          <a:xfrm>
            <a:off x="1846580" y="1215025"/>
            <a:ext cx="9701953" cy="914035"/>
          </a:xfrm>
        </p:spPr>
        <p:txBody>
          <a:bodyPr>
            <a:normAutofit/>
          </a:bodyPr>
          <a:lstStyle/>
          <a:p>
            <a:r>
              <a:rPr lang="en-US" dirty="0"/>
              <a:t>Why is nutrition important?</a:t>
            </a:r>
          </a:p>
        </p:txBody>
      </p:sp>
      <p:cxnSp>
        <p:nvCxnSpPr>
          <p:cNvPr id="11" name="Straight Connector 10">
            <a:extLst>
              <a:ext uri="{FF2B5EF4-FFF2-40B4-BE49-F238E27FC236}">
                <a16:creationId xmlns:a16="http://schemas.microsoft.com/office/drawing/2014/main" id="{D6AAB1FD-37D2-44D2-9E77-C42AA85E78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46580" y="2176009"/>
            <a:ext cx="970195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E4B4D2E-0353-4433-BE83-85AD8C4A281B}"/>
              </a:ext>
            </a:extLst>
          </p:cNvPr>
          <p:cNvGraphicFramePr>
            <a:graphicFrameLocks noGrp="1"/>
          </p:cNvGraphicFramePr>
          <p:nvPr>
            <p:ph idx="1"/>
            <p:extLst>
              <p:ext uri="{D42A27DB-BD31-4B8C-83A1-F6EECF244321}">
                <p14:modId xmlns:p14="http://schemas.microsoft.com/office/powerpoint/2010/main" val="2764763321"/>
              </p:ext>
            </p:extLst>
          </p:nvPr>
        </p:nvGraphicFramePr>
        <p:xfrm>
          <a:off x="1846580" y="2438399"/>
          <a:ext cx="9701953" cy="4249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755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sheep in a cage&#10;&#10;Description automatically generated">
            <a:extLst>
              <a:ext uri="{FF2B5EF4-FFF2-40B4-BE49-F238E27FC236}">
                <a16:creationId xmlns:a16="http://schemas.microsoft.com/office/drawing/2014/main" id="{602063EA-1303-8646-A702-17E3E0F092FA}"/>
              </a:ext>
            </a:extLst>
          </p:cNvPr>
          <p:cNvPicPr>
            <a:picLocks noChangeAspect="1"/>
          </p:cNvPicPr>
          <p:nvPr/>
        </p:nvPicPr>
        <p:blipFill rotWithShape="1">
          <a:blip r:embed="rId2">
            <a:extLst>
              <a:ext uri="{28A0092B-C50C-407E-A947-70E740481C1C}">
                <a14:useLocalDpi xmlns:a14="http://schemas.microsoft.com/office/drawing/2010/main" val="0"/>
              </a:ext>
            </a:extLst>
          </a:blip>
          <a:srcRect t="68" r="9091" b="23271"/>
          <a:stretch/>
        </p:blipFill>
        <p:spPr>
          <a:xfrm>
            <a:off x="-231" y="10"/>
            <a:ext cx="12192000" cy="6862703"/>
          </a:xfrm>
          <a:prstGeom prst="rect">
            <a:avLst/>
          </a:prstGeom>
        </p:spPr>
      </p:pic>
      <p:sp>
        <p:nvSpPr>
          <p:cNvPr id="10" name="Rounded Rectangle 17">
            <a:extLst>
              <a:ext uri="{FF2B5EF4-FFF2-40B4-BE49-F238E27FC236}">
                <a16:creationId xmlns:a16="http://schemas.microsoft.com/office/drawing/2014/main" id="{19738FD9-60D1-4D66-A0E4-3CABDD655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7418915"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899F78-87C4-A649-9590-60002B67FB11}"/>
              </a:ext>
            </a:extLst>
          </p:cNvPr>
          <p:cNvSpPr>
            <a:spLocks noGrp="1"/>
          </p:cNvSpPr>
          <p:nvPr>
            <p:ph type="title"/>
          </p:nvPr>
        </p:nvSpPr>
        <p:spPr>
          <a:xfrm>
            <a:off x="1069849" y="985785"/>
            <a:ext cx="6233004" cy="1560716"/>
          </a:xfrm>
        </p:spPr>
        <p:txBody>
          <a:bodyPr>
            <a:normAutofit/>
          </a:bodyPr>
          <a:lstStyle/>
          <a:p>
            <a:r>
              <a:rPr lang="en-US" dirty="0"/>
              <a:t>Why is nutrition important?</a:t>
            </a:r>
          </a:p>
        </p:txBody>
      </p:sp>
      <p:cxnSp>
        <p:nvCxnSpPr>
          <p:cNvPr id="12" name="Straight Connector 11">
            <a:extLst>
              <a:ext uri="{FF2B5EF4-FFF2-40B4-BE49-F238E27FC236}">
                <a16:creationId xmlns:a16="http://schemas.microsoft.com/office/drawing/2014/main" id="{AD455BEA-6E29-435D-A5DB-88C5853E56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2241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6CAD6E-5036-1647-A0A1-7295FA3596E8}"/>
              </a:ext>
            </a:extLst>
          </p:cNvPr>
          <p:cNvSpPr>
            <a:spLocks noGrp="1"/>
          </p:cNvSpPr>
          <p:nvPr>
            <p:ph idx="1"/>
          </p:nvPr>
        </p:nvSpPr>
        <p:spPr>
          <a:xfrm>
            <a:off x="1069849" y="2749682"/>
            <a:ext cx="6488239" cy="3302326"/>
          </a:xfrm>
        </p:spPr>
        <p:txBody>
          <a:bodyPr>
            <a:normAutofit/>
          </a:bodyPr>
          <a:lstStyle/>
          <a:p>
            <a:pPr marL="0" indent="0">
              <a:lnSpc>
                <a:spcPct val="101000"/>
              </a:lnSpc>
              <a:buNone/>
            </a:pPr>
            <a:r>
              <a:rPr lang="en-US" sz="2400" dirty="0"/>
              <a:t>Proper nutrition and productivity are inextricably bound:</a:t>
            </a:r>
          </a:p>
          <a:p>
            <a:pPr lvl="1">
              <a:lnSpc>
                <a:spcPct val="101000"/>
              </a:lnSpc>
            </a:pPr>
            <a:r>
              <a:rPr lang="en-US" sz="2400" dirty="0"/>
              <a:t>Growth and productivity will be sacrificed without proper nutrition</a:t>
            </a:r>
          </a:p>
          <a:p>
            <a:pPr lvl="1">
              <a:lnSpc>
                <a:spcPct val="101000"/>
              </a:lnSpc>
            </a:pPr>
            <a:r>
              <a:rPr lang="en-US" sz="2400" dirty="0"/>
              <a:t>Optimizing growth</a:t>
            </a:r>
          </a:p>
          <a:p>
            <a:pPr lvl="1">
              <a:lnSpc>
                <a:spcPct val="101000"/>
              </a:lnSpc>
            </a:pPr>
            <a:r>
              <a:rPr lang="en-US" sz="2400" dirty="0"/>
              <a:t>Deficiencies or Toxicities</a:t>
            </a:r>
          </a:p>
        </p:txBody>
      </p:sp>
      <p:sp>
        <p:nvSpPr>
          <p:cNvPr id="14" name="Rounded Rectangle 18">
            <a:extLst>
              <a:ext uri="{FF2B5EF4-FFF2-40B4-BE49-F238E27FC236}">
                <a16:creationId xmlns:a16="http://schemas.microsoft.com/office/drawing/2014/main" id="{C0279480-9DCB-4A52-99D2-EF55FEE1F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7012862"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28236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E55C4676-5CA4-43E8-A82C-0CC27E7DE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chicken&#10;&#10;Description automatically generated">
            <a:extLst>
              <a:ext uri="{FF2B5EF4-FFF2-40B4-BE49-F238E27FC236}">
                <a16:creationId xmlns:a16="http://schemas.microsoft.com/office/drawing/2014/main" id="{E15BC410-07A5-9C46-A308-93E403B04BE7}"/>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5516" b="10248"/>
          <a:stretch/>
        </p:blipFill>
        <p:spPr>
          <a:xfrm>
            <a:off x="20" y="2754"/>
            <a:ext cx="12191980" cy="6855246"/>
          </a:xfrm>
          <a:prstGeom prst="rect">
            <a:avLst/>
          </a:prstGeom>
        </p:spPr>
      </p:pic>
      <p:sp>
        <p:nvSpPr>
          <p:cNvPr id="2" name="Title 1">
            <a:extLst>
              <a:ext uri="{FF2B5EF4-FFF2-40B4-BE49-F238E27FC236}">
                <a16:creationId xmlns:a16="http://schemas.microsoft.com/office/drawing/2014/main" id="{B586CA1B-5EC5-8543-A606-37D02F22775C}"/>
              </a:ext>
            </a:extLst>
          </p:cNvPr>
          <p:cNvSpPr>
            <a:spLocks noGrp="1"/>
          </p:cNvSpPr>
          <p:nvPr>
            <p:ph type="title"/>
          </p:nvPr>
        </p:nvSpPr>
        <p:spPr>
          <a:xfrm>
            <a:off x="2933700" y="1092819"/>
            <a:ext cx="8770571" cy="1036241"/>
          </a:xfrm>
        </p:spPr>
        <p:txBody>
          <a:bodyPr>
            <a:normAutofit/>
          </a:bodyPr>
          <a:lstStyle/>
          <a:p>
            <a:r>
              <a:rPr lang="en-US" dirty="0">
                <a:solidFill>
                  <a:schemeClr val="tx1"/>
                </a:solidFill>
              </a:rPr>
              <a:t>Major Nutrient Groups</a:t>
            </a:r>
          </a:p>
        </p:txBody>
      </p:sp>
      <p:cxnSp>
        <p:nvCxnSpPr>
          <p:cNvPr id="15" name="Straight Connector 11">
            <a:extLst>
              <a:ext uri="{FF2B5EF4-FFF2-40B4-BE49-F238E27FC236}">
                <a16:creationId xmlns:a16="http://schemas.microsoft.com/office/drawing/2014/main" id="{26A7ED68-2693-44C8-8C3E-A627AE7367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C3E5B89-6BBD-8648-A610-F82B62C9CC73}"/>
              </a:ext>
            </a:extLst>
          </p:cNvPr>
          <p:cNvSpPr>
            <a:spLocks noGrp="1"/>
          </p:cNvSpPr>
          <p:nvPr>
            <p:ph idx="1"/>
          </p:nvPr>
        </p:nvSpPr>
        <p:spPr>
          <a:xfrm>
            <a:off x="2933700" y="2438399"/>
            <a:ext cx="8770571" cy="3984695"/>
          </a:xfrm>
        </p:spPr>
        <p:txBody>
          <a:bodyPr>
            <a:normAutofit/>
          </a:bodyPr>
          <a:lstStyle/>
          <a:p>
            <a:pPr marL="0" indent="0">
              <a:buNone/>
            </a:pPr>
            <a:r>
              <a:rPr lang="en-US" sz="2800" dirty="0">
                <a:solidFill>
                  <a:schemeClr val="tx1"/>
                </a:solidFill>
              </a:rPr>
              <a:t>Poultry must be provided with the following major nutrient groups:</a:t>
            </a:r>
          </a:p>
          <a:p>
            <a:pPr marL="777240" lvl="1" indent="-457200">
              <a:buFont typeface="+mj-lt"/>
              <a:buAutoNum type="arabicPeriod"/>
            </a:pPr>
            <a:r>
              <a:rPr lang="en-US" sz="2400" dirty="0">
                <a:solidFill>
                  <a:schemeClr val="tx1"/>
                </a:solidFill>
              </a:rPr>
              <a:t>Proteins</a:t>
            </a:r>
          </a:p>
          <a:p>
            <a:pPr marL="777240" lvl="1" indent="-457200">
              <a:buFont typeface="+mj-lt"/>
              <a:buAutoNum type="arabicPeriod"/>
            </a:pPr>
            <a:r>
              <a:rPr lang="en-US" sz="2400" dirty="0">
                <a:solidFill>
                  <a:schemeClr val="tx1"/>
                </a:solidFill>
              </a:rPr>
              <a:t>Energy</a:t>
            </a:r>
          </a:p>
          <a:p>
            <a:pPr marL="777240" lvl="1" indent="-457200">
              <a:buFont typeface="+mj-lt"/>
              <a:buAutoNum type="arabicPeriod"/>
            </a:pPr>
            <a:r>
              <a:rPr lang="en-US" sz="2400" dirty="0">
                <a:solidFill>
                  <a:schemeClr val="tx1"/>
                </a:solidFill>
              </a:rPr>
              <a:t>Minerals</a:t>
            </a:r>
          </a:p>
          <a:p>
            <a:pPr marL="777240" lvl="1" indent="-457200">
              <a:buFont typeface="+mj-lt"/>
              <a:buAutoNum type="arabicPeriod"/>
            </a:pPr>
            <a:r>
              <a:rPr lang="en-US" sz="2400" dirty="0">
                <a:solidFill>
                  <a:schemeClr val="tx1"/>
                </a:solidFill>
              </a:rPr>
              <a:t>Vitamins</a:t>
            </a:r>
          </a:p>
          <a:p>
            <a:pPr marL="777240" lvl="1" indent="-457200">
              <a:buFont typeface="+mj-lt"/>
              <a:buAutoNum type="arabicPeriod"/>
            </a:pPr>
            <a:r>
              <a:rPr lang="en-US" sz="2400" dirty="0">
                <a:solidFill>
                  <a:schemeClr val="tx1"/>
                </a:solidFill>
              </a:rPr>
              <a:t>WATER!</a:t>
            </a:r>
          </a:p>
          <a:p>
            <a:pPr marL="0" indent="0">
              <a:buNone/>
            </a:pPr>
            <a:endParaRPr lang="en-US" dirty="0">
              <a:solidFill>
                <a:schemeClr val="tx1"/>
              </a:solidFill>
            </a:endParaRPr>
          </a:p>
        </p:txBody>
      </p:sp>
    </p:spTree>
    <p:extLst>
      <p:ext uri="{BB962C8B-B14F-4D97-AF65-F5344CB8AC3E}">
        <p14:creationId xmlns:p14="http://schemas.microsoft.com/office/powerpoint/2010/main" val="1858580717"/>
      </p:ext>
    </p:extLst>
  </p:cSld>
  <p:clrMapOvr>
    <a:overrideClrMapping bg1="dk1" tx1="lt1" bg2="dk2" tx2="lt2" accent1="accent1" accent2="accent2" accent3="accent3" accent4="accent4" accent5="accent5" accent6="accent6" hlink="hlink" folHlink="folHlink"/>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386D3A-B59E-264B-85F9-32162FDFB757}"/>
              </a:ext>
            </a:extLst>
          </p:cNvPr>
          <p:cNvSpPr>
            <a:spLocks noGrp="1"/>
          </p:cNvSpPr>
          <p:nvPr>
            <p:ph type="title"/>
          </p:nvPr>
        </p:nvSpPr>
        <p:spPr>
          <a:xfrm>
            <a:off x="4949072" y="459001"/>
            <a:ext cx="7100966" cy="1670060"/>
          </a:xfrm>
        </p:spPr>
        <p:txBody>
          <a:bodyPr>
            <a:normAutofit/>
          </a:bodyPr>
          <a:lstStyle/>
          <a:p>
            <a:r>
              <a:rPr lang="en-US" dirty="0"/>
              <a:t>Nutritional Needs </a:t>
            </a:r>
            <a:br>
              <a:rPr lang="en-US" dirty="0"/>
            </a:br>
            <a:r>
              <a:rPr lang="en-US" dirty="0"/>
              <a:t>of Poultry</a:t>
            </a:r>
          </a:p>
        </p:txBody>
      </p:sp>
      <p:pic>
        <p:nvPicPr>
          <p:cNvPr id="5" name="Picture 4" descr="A person preparing food in a kitchen&#10;&#10;Description automatically generated">
            <a:extLst>
              <a:ext uri="{FF2B5EF4-FFF2-40B4-BE49-F238E27FC236}">
                <a16:creationId xmlns:a16="http://schemas.microsoft.com/office/drawing/2014/main" id="{91542201-1963-2440-A1BB-C85192592602}"/>
              </a:ext>
            </a:extLst>
          </p:cNvPr>
          <p:cNvPicPr>
            <a:picLocks noChangeAspect="1"/>
          </p:cNvPicPr>
          <p:nvPr/>
        </p:nvPicPr>
        <p:blipFill rotWithShape="1">
          <a:blip r:embed="rId2">
            <a:extLst>
              <a:ext uri="{28A0092B-C50C-407E-A947-70E740481C1C}">
                <a14:useLocalDpi xmlns:a14="http://schemas.microsoft.com/office/drawing/2010/main" val="0"/>
              </a:ext>
            </a:extLst>
          </a:blip>
          <a:srcRect t="2214" r="-1" b="8691"/>
          <a:stretch/>
        </p:blipFill>
        <p:spPr>
          <a:xfrm>
            <a:off x="249379" y="459000"/>
            <a:ext cx="4450315" cy="5939999"/>
          </a:xfrm>
          <a:prstGeom prst="rect">
            <a:avLst/>
          </a:prstGeom>
        </p:spPr>
      </p:pic>
      <p:cxnSp>
        <p:nvCxnSpPr>
          <p:cNvPr id="19" name="Straight Connector 18">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3781BD-C2EE-5748-9860-4F033793DC75}"/>
              </a:ext>
            </a:extLst>
          </p:cNvPr>
          <p:cNvSpPr>
            <a:spLocks noGrp="1"/>
          </p:cNvSpPr>
          <p:nvPr>
            <p:ph idx="1"/>
          </p:nvPr>
        </p:nvSpPr>
        <p:spPr>
          <a:xfrm>
            <a:off x="4949072" y="2438399"/>
            <a:ext cx="7100966" cy="4213411"/>
          </a:xfrm>
        </p:spPr>
        <p:txBody>
          <a:bodyPr>
            <a:normAutofit fontScale="92500"/>
          </a:bodyPr>
          <a:lstStyle/>
          <a:p>
            <a:pPr>
              <a:lnSpc>
                <a:spcPct val="101000"/>
              </a:lnSpc>
            </a:pPr>
            <a:r>
              <a:rPr lang="en-US" dirty="0"/>
              <a:t>Feeding behaviors:</a:t>
            </a:r>
          </a:p>
          <a:p>
            <a:pPr lvl="1">
              <a:lnSpc>
                <a:spcPct val="101000"/>
              </a:lnSpc>
            </a:pPr>
            <a:r>
              <a:rPr lang="en-US" sz="2000" dirty="0"/>
              <a:t>Birds consume many small meals throughout the day</a:t>
            </a:r>
          </a:p>
          <a:p>
            <a:pPr lvl="1">
              <a:lnSpc>
                <a:spcPct val="101000"/>
              </a:lnSpc>
            </a:pPr>
            <a:r>
              <a:rPr lang="en-US" sz="2000" dirty="0"/>
              <a:t>Feed is almost always present in the gastrointestinal (G.I.) tract</a:t>
            </a:r>
          </a:p>
          <a:p>
            <a:pPr lvl="1">
              <a:lnSpc>
                <a:spcPct val="101000"/>
              </a:lnSpc>
            </a:pPr>
            <a:r>
              <a:rPr lang="en-US" sz="2000" dirty="0"/>
              <a:t>Feed must be present at all times for the birds in order to continue the above bullet points and meet their nutritional needs!</a:t>
            </a:r>
          </a:p>
          <a:p>
            <a:pPr>
              <a:lnSpc>
                <a:spcPct val="101000"/>
              </a:lnSpc>
            </a:pPr>
            <a:r>
              <a:rPr lang="en-US" dirty="0"/>
              <a:t>Newly hatched birds can survive on residual yolk from the egg!</a:t>
            </a:r>
          </a:p>
          <a:p>
            <a:pPr lvl="1">
              <a:lnSpc>
                <a:spcPct val="101000"/>
              </a:lnSpc>
            </a:pPr>
            <a:r>
              <a:rPr lang="en-US" sz="2000" dirty="0"/>
              <a:t>It is critical that the chicks get on feed as soon as possible</a:t>
            </a:r>
          </a:p>
          <a:p>
            <a:pPr lvl="1">
              <a:lnSpc>
                <a:spcPct val="101000"/>
              </a:lnSpc>
            </a:pPr>
            <a:r>
              <a:rPr lang="en-US" sz="2000" dirty="0"/>
              <a:t>Residual yolk is used to stimulate the digestive and absorptive function of the G.I. tract</a:t>
            </a:r>
          </a:p>
          <a:p>
            <a:pPr lvl="1">
              <a:lnSpc>
                <a:spcPct val="101000"/>
              </a:lnSpc>
            </a:pPr>
            <a:r>
              <a:rPr lang="en-US" sz="2000" dirty="0"/>
              <a:t>Yolk contains maternal antibodies, like colostrum in mammals!</a:t>
            </a:r>
          </a:p>
        </p:txBody>
      </p:sp>
    </p:spTree>
    <p:extLst>
      <p:ext uri="{BB962C8B-B14F-4D97-AF65-F5344CB8AC3E}">
        <p14:creationId xmlns:p14="http://schemas.microsoft.com/office/powerpoint/2010/main" val="50715169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301" y="2088292"/>
            <a:ext cx="5859724" cy="1584002"/>
          </a:xfrm>
        </p:spPr>
        <p:txBody>
          <a:bodyPr>
            <a:normAutofit/>
          </a:bodyPr>
          <a:lstStyle/>
          <a:p>
            <a:r>
              <a:rPr lang="en-US" dirty="0"/>
              <a:t>Poultry Science:</a:t>
            </a:r>
            <a:br>
              <a:rPr lang="en-US" dirty="0"/>
            </a:br>
            <a:r>
              <a:rPr lang="en-US" dirty="0"/>
              <a:t>Nutrition</a:t>
            </a:r>
          </a:p>
        </p:txBody>
      </p:sp>
      <p:sp>
        <p:nvSpPr>
          <p:cNvPr id="3" name="Text Placeholder 2"/>
          <p:cNvSpPr>
            <a:spLocks noGrp="1"/>
          </p:cNvSpPr>
          <p:nvPr>
            <p:ph type="body" idx="1"/>
          </p:nvPr>
        </p:nvSpPr>
        <p:spPr/>
        <p:txBody>
          <a:bodyPr/>
          <a:lstStyle/>
          <a:p>
            <a:r>
              <a:rPr lang="en-US" dirty="0"/>
              <a:t>Unit 8: Segment 2</a:t>
            </a:r>
          </a:p>
          <a:p>
            <a:r>
              <a:rPr lang="en-US" i="1" dirty="0"/>
              <a:t>Nutrient Groups &amp; Dietary Sources</a:t>
            </a:r>
          </a:p>
        </p:txBody>
      </p:sp>
    </p:spTree>
    <p:extLst>
      <p:ext uri="{BB962C8B-B14F-4D97-AF65-F5344CB8AC3E}">
        <p14:creationId xmlns:p14="http://schemas.microsoft.com/office/powerpoint/2010/main" val="97468029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5C4676-5CA4-43E8-A82C-0CC27E7DE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chicken&#10;&#10;Description automatically generated">
            <a:extLst>
              <a:ext uri="{FF2B5EF4-FFF2-40B4-BE49-F238E27FC236}">
                <a16:creationId xmlns:a16="http://schemas.microsoft.com/office/drawing/2014/main" id="{30575EC5-36E8-1A42-94FF-377346F0DB59}"/>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2981" b="12783"/>
          <a:stretch/>
        </p:blipFill>
        <p:spPr>
          <a:xfrm>
            <a:off x="20" y="2754"/>
            <a:ext cx="12191980" cy="6855246"/>
          </a:xfrm>
          <a:prstGeom prst="rect">
            <a:avLst/>
          </a:prstGeom>
        </p:spPr>
      </p:pic>
      <p:sp>
        <p:nvSpPr>
          <p:cNvPr id="2" name="Title 1">
            <a:extLst>
              <a:ext uri="{FF2B5EF4-FFF2-40B4-BE49-F238E27FC236}">
                <a16:creationId xmlns:a16="http://schemas.microsoft.com/office/drawing/2014/main" id="{25ED09D7-9206-4D46-9156-011EB7600F83}"/>
              </a:ext>
            </a:extLst>
          </p:cNvPr>
          <p:cNvSpPr>
            <a:spLocks noGrp="1"/>
          </p:cNvSpPr>
          <p:nvPr>
            <p:ph type="title"/>
          </p:nvPr>
        </p:nvSpPr>
        <p:spPr>
          <a:xfrm>
            <a:off x="2933700" y="1093693"/>
            <a:ext cx="8770571" cy="1035367"/>
          </a:xfrm>
        </p:spPr>
        <p:txBody>
          <a:bodyPr>
            <a:normAutofit/>
          </a:bodyPr>
          <a:lstStyle/>
          <a:p>
            <a:r>
              <a:rPr lang="en-US" dirty="0">
                <a:solidFill>
                  <a:schemeClr val="tx1"/>
                </a:solidFill>
              </a:rPr>
              <a:t>Nutrient Groups</a:t>
            </a:r>
          </a:p>
        </p:txBody>
      </p:sp>
      <p:cxnSp>
        <p:nvCxnSpPr>
          <p:cNvPr id="12" name="Straight Connector 11">
            <a:extLst>
              <a:ext uri="{FF2B5EF4-FFF2-40B4-BE49-F238E27FC236}">
                <a16:creationId xmlns:a16="http://schemas.microsoft.com/office/drawing/2014/main" id="{26A7ED68-2693-44C8-8C3E-A627AE7367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6553068-AB2C-2345-84F0-8B4C0EAD00E2}"/>
              </a:ext>
            </a:extLst>
          </p:cNvPr>
          <p:cNvSpPr>
            <a:spLocks noGrp="1"/>
          </p:cNvSpPr>
          <p:nvPr>
            <p:ph idx="1"/>
          </p:nvPr>
        </p:nvSpPr>
        <p:spPr>
          <a:xfrm>
            <a:off x="2933700" y="2438400"/>
            <a:ext cx="8770571" cy="3651504"/>
          </a:xfrm>
        </p:spPr>
        <p:txBody>
          <a:bodyPr>
            <a:normAutofit/>
          </a:bodyPr>
          <a:lstStyle/>
          <a:p>
            <a:pPr marL="0" indent="0">
              <a:buNone/>
            </a:pPr>
            <a:r>
              <a:rPr lang="en-US" sz="2800" b="1" dirty="0">
                <a:solidFill>
                  <a:schemeClr val="tx1"/>
                </a:solidFill>
              </a:rPr>
              <a:t>Dietary Energy:</a:t>
            </a:r>
          </a:p>
          <a:p>
            <a:r>
              <a:rPr lang="en-US" sz="2800" dirty="0">
                <a:solidFill>
                  <a:schemeClr val="tx1"/>
                </a:solidFill>
              </a:rPr>
              <a:t>40-50% of feed </a:t>
            </a:r>
            <a:r>
              <a:rPr lang="en-US" sz="2800">
                <a:solidFill>
                  <a:schemeClr val="tx1"/>
                </a:solidFill>
              </a:rPr>
              <a:t>costs </a:t>
            </a:r>
            <a:endParaRPr lang="en-US" sz="2800" dirty="0">
              <a:solidFill>
                <a:schemeClr val="tx1"/>
              </a:solidFill>
              <a:highlight>
                <a:srgbClr val="FFFF00"/>
              </a:highlight>
            </a:endParaRPr>
          </a:p>
          <a:p>
            <a:r>
              <a:rPr lang="en-US" sz="2800" dirty="0">
                <a:solidFill>
                  <a:schemeClr val="tx1"/>
                </a:solidFill>
              </a:rPr>
              <a:t>Derived from carbohydrate sources </a:t>
            </a:r>
          </a:p>
          <a:p>
            <a:r>
              <a:rPr lang="en-US" sz="2800" dirty="0">
                <a:solidFill>
                  <a:schemeClr val="tx1"/>
                </a:solidFill>
              </a:rPr>
              <a:t>Low Energy Diet = HIGH Consumption</a:t>
            </a:r>
          </a:p>
          <a:p>
            <a:r>
              <a:rPr lang="en-US" sz="2800" dirty="0">
                <a:solidFill>
                  <a:schemeClr val="tx1"/>
                </a:solidFill>
              </a:rPr>
              <a:t>High Energy Diet = LOW Consumption</a:t>
            </a:r>
          </a:p>
        </p:txBody>
      </p:sp>
    </p:spTree>
    <p:extLst>
      <p:ext uri="{BB962C8B-B14F-4D97-AF65-F5344CB8AC3E}">
        <p14:creationId xmlns:p14="http://schemas.microsoft.com/office/powerpoint/2010/main" val="3087495228"/>
      </p:ext>
    </p:extLst>
  </p:cSld>
  <p:clrMapOvr>
    <a:overrideClrMapping bg1="dk1" tx1="lt1" bg2="dk2" tx2="lt2" accent1="accent1" accent2="accent2" accent3="accent3" accent4="accent4" accent5="accent5" accent6="accent6" hlink="hlink" folHlink="folHlink"/>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09D7-9206-4D46-9156-011EB7600F83}"/>
              </a:ext>
            </a:extLst>
          </p:cNvPr>
          <p:cNvSpPr>
            <a:spLocks noGrp="1"/>
          </p:cNvSpPr>
          <p:nvPr>
            <p:ph type="title"/>
          </p:nvPr>
        </p:nvSpPr>
        <p:spPr>
          <a:xfrm>
            <a:off x="2933700" y="1202499"/>
            <a:ext cx="8770571" cy="926562"/>
          </a:xfrm>
        </p:spPr>
        <p:txBody>
          <a:bodyPr/>
          <a:lstStyle/>
          <a:p>
            <a:r>
              <a:rPr lang="en-US" dirty="0"/>
              <a:t>Nutrient Groups</a:t>
            </a:r>
          </a:p>
        </p:txBody>
      </p:sp>
      <p:sp>
        <p:nvSpPr>
          <p:cNvPr id="3" name="Content Placeholder 2">
            <a:extLst>
              <a:ext uri="{FF2B5EF4-FFF2-40B4-BE49-F238E27FC236}">
                <a16:creationId xmlns:a16="http://schemas.microsoft.com/office/drawing/2014/main" id="{B6553068-AB2C-2345-84F0-8B4C0EAD00E2}"/>
              </a:ext>
            </a:extLst>
          </p:cNvPr>
          <p:cNvSpPr>
            <a:spLocks noGrp="1"/>
          </p:cNvSpPr>
          <p:nvPr>
            <p:ph idx="1"/>
          </p:nvPr>
        </p:nvSpPr>
        <p:spPr>
          <a:xfrm>
            <a:off x="2933700" y="2438399"/>
            <a:ext cx="8770571" cy="4263025"/>
          </a:xfrm>
        </p:spPr>
        <p:txBody>
          <a:bodyPr>
            <a:normAutofit fontScale="77500" lnSpcReduction="20000"/>
          </a:bodyPr>
          <a:lstStyle/>
          <a:p>
            <a:pPr marL="0" indent="0">
              <a:buNone/>
            </a:pPr>
            <a:r>
              <a:rPr lang="en-US" sz="3100" b="1" dirty="0"/>
              <a:t>Dietary Energy Sources:</a:t>
            </a:r>
          </a:p>
          <a:p>
            <a:r>
              <a:rPr lang="en-US" sz="2800" dirty="0"/>
              <a:t>Cereal grains</a:t>
            </a:r>
          </a:p>
          <a:p>
            <a:pPr lvl="1">
              <a:buFont typeface="Arial" panose="020B0604020202020204" pitchFamily="34" charset="0"/>
              <a:buChar char="•"/>
            </a:pPr>
            <a:r>
              <a:rPr lang="en-US" sz="2600" dirty="0"/>
              <a:t>Corn</a:t>
            </a:r>
          </a:p>
          <a:p>
            <a:pPr lvl="1">
              <a:buFont typeface="Arial" panose="020B0604020202020204" pitchFamily="34" charset="0"/>
              <a:buChar char="•"/>
            </a:pPr>
            <a:r>
              <a:rPr lang="en-US" sz="2600" dirty="0"/>
              <a:t>Milo</a:t>
            </a:r>
          </a:p>
          <a:p>
            <a:pPr marL="320040" lvl="1" indent="0">
              <a:buNone/>
            </a:pPr>
            <a:endParaRPr lang="en-US" sz="2600" dirty="0"/>
          </a:p>
          <a:p>
            <a:r>
              <a:rPr lang="en-US" sz="2800" dirty="0"/>
              <a:t>Animal Fats</a:t>
            </a:r>
          </a:p>
          <a:p>
            <a:r>
              <a:rPr lang="en-US" sz="2800" dirty="0"/>
              <a:t>Vegetable Oils</a:t>
            </a:r>
          </a:p>
          <a:p>
            <a:r>
              <a:rPr lang="en-US" sz="2800" dirty="0"/>
              <a:t>Animal By-Product Meals</a:t>
            </a:r>
          </a:p>
          <a:p>
            <a:pPr marL="0" indent="0">
              <a:buNone/>
            </a:pPr>
            <a:endParaRPr lang="en-US" sz="2800" dirty="0"/>
          </a:p>
          <a:p>
            <a:r>
              <a:rPr lang="en-US" sz="2800" dirty="0"/>
              <a:t>Soybeans</a:t>
            </a:r>
          </a:p>
        </p:txBody>
      </p:sp>
      <p:sp>
        <p:nvSpPr>
          <p:cNvPr id="4" name="TextBox 3">
            <a:extLst>
              <a:ext uri="{FF2B5EF4-FFF2-40B4-BE49-F238E27FC236}">
                <a16:creationId xmlns:a16="http://schemas.microsoft.com/office/drawing/2014/main" id="{7BA2A44C-1EC2-B44B-A112-822A63F51B10}"/>
              </a:ext>
            </a:extLst>
          </p:cNvPr>
          <p:cNvSpPr txBox="1"/>
          <p:nvPr/>
        </p:nvSpPr>
        <p:spPr>
          <a:xfrm>
            <a:off x="4774716" y="3498413"/>
            <a:ext cx="5932073" cy="369332"/>
          </a:xfrm>
          <a:prstGeom prst="rect">
            <a:avLst/>
          </a:prstGeom>
          <a:noFill/>
        </p:spPr>
        <p:txBody>
          <a:bodyPr wrap="none" rtlCol="0">
            <a:spAutoFit/>
          </a:bodyPr>
          <a:lstStyle/>
          <a:p>
            <a:r>
              <a:rPr lang="en-US" dirty="0">
                <a:solidFill>
                  <a:schemeClr val="accent3"/>
                </a:solidFill>
              </a:rPr>
              <a:t>Simple Carbohydrates: Majority of energy from these sources</a:t>
            </a:r>
          </a:p>
        </p:txBody>
      </p:sp>
      <p:sp>
        <p:nvSpPr>
          <p:cNvPr id="5" name="Right Brace 4">
            <a:extLst>
              <a:ext uri="{FF2B5EF4-FFF2-40B4-BE49-F238E27FC236}">
                <a16:creationId xmlns:a16="http://schemas.microsoft.com/office/drawing/2014/main" id="{DA769041-9BEE-D849-80D2-E08D35BBFC5A}"/>
              </a:ext>
            </a:extLst>
          </p:cNvPr>
          <p:cNvSpPr/>
          <p:nvPr/>
        </p:nvSpPr>
        <p:spPr>
          <a:xfrm>
            <a:off x="4323779" y="3432559"/>
            <a:ext cx="450937" cy="50104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D27B36C7-315A-9C45-8A19-60C6D50C9F71}"/>
              </a:ext>
            </a:extLst>
          </p:cNvPr>
          <p:cNvSpPr/>
          <p:nvPr/>
        </p:nvSpPr>
        <p:spPr>
          <a:xfrm>
            <a:off x="6388274" y="4569911"/>
            <a:ext cx="630689" cy="9385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B13E5AD-BEEA-4A4F-AC90-436236661362}"/>
              </a:ext>
            </a:extLst>
          </p:cNvPr>
          <p:cNvSpPr txBox="1"/>
          <p:nvPr/>
        </p:nvSpPr>
        <p:spPr>
          <a:xfrm>
            <a:off x="7058353" y="4854543"/>
            <a:ext cx="1364797" cy="369332"/>
          </a:xfrm>
          <a:prstGeom prst="rect">
            <a:avLst/>
          </a:prstGeom>
          <a:noFill/>
        </p:spPr>
        <p:txBody>
          <a:bodyPr wrap="none" rtlCol="0">
            <a:spAutoFit/>
          </a:bodyPr>
          <a:lstStyle/>
          <a:p>
            <a:r>
              <a:rPr lang="en-US" dirty="0">
                <a:solidFill>
                  <a:schemeClr val="accent3"/>
                </a:solidFill>
              </a:rPr>
              <a:t>Dietary Lipid</a:t>
            </a:r>
          </a:p>
        </p:txBody>
      </p:sp>
      <p:sp>
        <p:nvSpPr>
          <p:cNvPr id="8" name="TextBox 7">
            <a:extLst>
              <a:ext uri="{FF2B5EF4-FFF2-40B4-BE49-F238E27FC236}">
                <a16:creationId xmlns:a16="http://schemas.microsoft.com/office/drawing/2014/main" id="{7702E40D-DE62-CC4E-BCB8-30CC7ACC008A}"/>
              </a:ext>
            </a:extLst>
          </p:cNvPr>
          <p:cNvSpPr txBox="1"/>
          <p:nvPr/>
        </p:nvSpPr>
        <p:spPr>
          <a:xfrm>
            <a:off x="6243670" y="6166402"/>
            <a:ext cx="2058384" cy="369332"/>
          </a:xfrm>
          <a:prstGeom prst="rect">
            <a:avLst/>
          </a:prstGeom>
          <a:noFill/>
        </p:spPr>
        <p:txBody>
          <a:bodyPr wrap="none" rtlCol="0">
            <a:spAutoFit/>
          </a:bodyPr>
          <a:lstStyle/>
          <a:p>
            <a:r>
              <a:rPr lang="en-US" dirty="0">
                <a:solidFill>
                  <a:schemeClr val="accent3"/>
                </a:solidFill>
              </a:rPr>
              <a:t>Not an ideal source!</a:t>
            </a:r>
          </a:p>
        </p:txBody>
      </p:sp>
      <p:cxnSp>
        <p:nvCxnSpPr>
          <p:cNvPr id="10" name="Straight Arrow Connector 9">
            <a:extLst>
              <a:ext uri="{FF2B5EF4-FFF2-40B4-BE49-F238E27FC236}">
                <a16:creationId xmlns:a16="http://schemas.microsoft.com/office/drawing/2014/main" id="{294A4B06-00C9-D644-BDB3-67138BA53EBD}"/>
              </a:ext>
            </a:extLst>
          </p:cNvPr>
          <p:cNvCxnSpPr>
            <a:cxnSpLocks/>
          </p:cNvCxnSpPr>
          <p:nvPr/>
        </p:nvCxnSpPr>
        <p:spPr>
          <a:xfrm>
            <a:off x="4774716" y="6351068"/>
            <a:ext cx="13212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113287"/>
      </p:ext>
    </p:extLst>
  </p:cSld>
  <p:clrMapOvr>
    <a:masterClrMapping/>
  </p:clrMapOvr>
  <p:transition spd="med">
    <p:fade/>
  </p:transition>
</p:sld>
</file>

<file path=ppt/theme/theme1.xml><?xml version="1.0" encoding="utf-8"?>
<a:theme xmlns:a="http://schemas.openxmlformats.org/drawingml/2006/main" name="Feathered">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1667</Words>
  <Application>Microsoft Macintosh PowerPoint</Application>
  <PresentationFormat>Widescreen</PresentationFormat>
  <Paragraphs>219</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Schoolbook</vt:lpstr>
      <vt:lpstr>Corbel</vt:lpstr>
      <vt:lpstr>Feathered</vt:lpstr>
      <vt:lpstr>POULTRY SCIENCE: Nutrition</vt:lpstr>
      <vt:lpstr>Poultry Science: Nutrition</vt:lpstr>
      <vt:lpstr>Why is nutrition important?</vt:lpstr>
      <vt:lpstr>Why is nutrition important?</vt:lpstr>
      <vt:lpstr>Major Nutrient Groups</vt:lpstr>
      <vt:lpstr>Nutritional Needs  of Poultry</vt:lpstr>
      <vt:lpstr>Poultry Science: Nutrition</vt:lpstr>
      <vt:lpstr>Nutrient Groups</vt:lpstr>
      <vt:lpstr>Nutrient Groups</vt:lpstr>
      <vt:lpstr>Nutrient Groups</vt:lpstr>
      <vt:lpstr>Nutrient Groups</vt:lpstr>
      <vt:lpstr>Nutrient Groups</vt:lpstr>
      <vt:lpstr>Nutrient Groups</vt:lpstr>
      <vt:lpstr>Amino Acid Digestibility </vt:lpstr>
      <vt:lpstr>Try it out:  Amino Acid Digestibility</vt:lpstr>
      <vt:lpstr>Dietary Vitamins</vt:lpstr>
      <vt:lpstr>Dietary Minerals</vt:lpstr>
      <vt:lpstr>Non-Nutritive Feed Additives</vt:lpstr>
      <vt:lpstr>Diet Formulation</vt:lpstr>
      <vt:lpstr>Poultry Science: Nutrition</vt:lpstr>
      <vt:lpstr>Nutritional Issues</vt:lpstr>
      <vt:lpstr>Nutritional Issues</vt:lpstr>
      <vt:lpstr>Now Let’s Take a Look at a Few Common Nutrient Disorders!</vt:lpstr>
      <vt:lpstr>Tibial Dyschondroplasia (TD)</vt:lpstr>
      <vt:lpstr>Vitamin E Deficiency  (Crazy Chick Syndrome)</vt:lpstr>
      <vt:lpstr>Sudden Death Syndrome (SDS/Flip Over)</vt:lpstr>
      <vt:lpstr>Fatty Liver  Hemorrhagic Syndrome</vt:lpstr>
      <vt:lpstr>Poultry Science  Curriculum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POULTRY SCIENCE: Nutrition</dc:title>
  <dc:creator>Jessica Fife</dc:creator>
  <cp:lastModifiedBy>Jessica Fife</cp:lastModifiedBy>
  <cp:revision>1</cp:revision>
  <dcterms:created xsi:type="dcterms:W3CDTF">2020-07-06T16:54:22Z</dcterms:created>
  <dcterms:modified xsi:type="dcterms:W3CDTF">2020-07-06T16:55:46Z</dcterms:modified>
</cp:coreProperties>
</file>